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74" r:id="rId3"/>
    <p:sldId id="259" r:id="rId4"/>
    <p:sldId id="260" r:id="rId5"/>
    <p:sldId id="261" r:id="rId6"/>
    <p:sldId id="262" r:id="rId7"/>
    <p:sldId id="263" r:id="rId8"/>
    <p:sldId id="264" r:id="rId9"/>
    <p:sldId id="266" r:id="rId10"/>
    <p:sldId id="267" r:id="rId11"/>
    <p:sldId id="268" r:id="rId12"/>
    <p:sldId id="257" r:id="rId13"/>
    <p:sldId id="258" r:id="rId14"/>
    <p:sldId id="273" r:id="rId15"/>
    <p:sldId id="276" r:id="rId16"/>
    <p:sldId id="277" r:id="rId17"/>
    <p:sldId id="278" r:id="rId18"/>
    <p:sldId id="279" r:id="rId19"/>
    <p:sldId id="269" r:id="rId20"/>
    <p:sldId id="271" r:id="rId21"/>
    <p:sldId id="270" r:id="rId22"/>
    <p:sldId id="275" r:id="rId2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6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8948EC0-5699-470F-816A-BD53AC468D3B}" type="datetimeFigureOut">
              <a:rPr lang="id-ID" smtClean="0"/>
              <a:pPr/>
              <a:t>28/07/2015</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4EBF92-0E7D-4474-AD99-892BA38FD100}"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948EC0-5699-470F-816A-BD53AC468D3B}" type="datetimeFigureOut">
              <a:rPr lang="id-ID" smtClean="0"/>
              <a:pPr/>
              <a:t>28/07/2015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64EBF92-0E7D-4474-AD99-892BA38FD10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948EC0-5699-470F-816A-BD53AC468D3B}" type="datetimeFigureOut">
              <a:rPr lang="id-ID" smtClean="0"/>
              <a:pPr/>
              <a:t>28/07/2015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64EBF92-0E7D-4474-AD99-892BA38FD100}"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8948EC0-5699-470F-816A-BD53AC468D3B}" type="datetimeFigureOut">
              <a:rPr lang="id-ID" smtClean="0"/>
              <a:pPr/>
              <a:t>28/07/2015</a:t>
            </a:fld>
            <a:endParaRPr lang="id-ID"/>
          </a:p>
        </p:txBody>
      </p:sp>
      <p:sp>
        <p:nvSpPr>
          <p:cNvPr id="9" name="Slide Number Placeholder 8"/>
          <p:cNvSpPr>
            <a:spLocks noGrp="1"/>
          </p:cNvSpPr>
          <p:nvPr>
            <p:ph type="sldNum" sz="quarter" idx="15"/>
          </p:nvPr>
        </p:nvSpPr>
        <p:spPr/>
        <p:txBody>
          <a:bodyPr rtlCol="0"/>
          <a:lstStyle/>
          <a:p>
            <a:fld id="{B64EBF92-0E7D-4474-AD99-892BA38FD100}" type="slidenum">
              <a:rPr lang="id-ID" smtClean="0"/>
              <a:pPr/>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8948EC0-5699-470F-816A-BD53AC468D3B}" type="datetimeFigureOut">
              <a:rPr lang="id-ID" smtClean="0"/>
              <a:pPr/>
              <a:t>28/07/2015</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4EBF92-0E7D-4474-AD99-892BA38FD100}"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8948EC0-5699-470F-816A-BD53AC468D3B}" type="datetimeFigureOut">
              <a:rPr lang="id-ID" smtClean="0"/>
              <a:pPr/>
              <a:t>28/07/2015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64EBF92-0E7D-4474-AD99-892BA38FD100}" type="slidenum">
              <a:rPr lang="id-ID" smtClean="0"/>
              <a:pPr/>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8948EC0-5699-470F-816A-BD53AC468D3B}" type="datetimeFigureOut">
              <a:rPr lang="id-ID" smtClean="0"/>
              <a:pPr/>
              <a:t>28/07/2015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64EBF92-0E7D-4474-AD99-892BA38FD100}" type="slidenum">
              <a:rPr lang="id-ID" smtClean="0"/>
              <a:pPr/>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8948EC0-5699-470F-816A-BD53AC468D3B}" type="datetimeFigureOut">
              <a:rPr lang="id-ID" smtClean="0"/>
              <a:pPr/>
              <a:t>28/07/2015</a:t>
            </a:fld>
            <a:endParaRPr lang="id-ID"/>
          </a:p>
        </p:txBody>
      </p:sp>
      <p:sp>
        <p:nvSpPr>
          <p:cNvPr id="7" name="Slide Number Placeholder 6"/>
          <p:cNvSpPr>
            <a:spLocks noGrp="1"/>
          </p:cNvSpPr>
          <p:nvPr>
            <p:ph type="sldNum" sz="quarter" idx="11"/>
          </p:nvPr>
        </p:nvSpPr>
        <p:spPr/>
        <p:txBody>
          <a:bodyPr rtlCol="0"/>
          <a:lstStyle/>
          <a:p>
            <a:fld id="{B64EBF92-0E7D-4474-AD99-892BA38FD100}" type="slidenum">
              <a:rPr lang="id-ID" smtClean="0"/>
              <a:pPr/>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948EC0-5699-470F-816A-BD53AC468D3B}" type="datetimeFigureOut">
              <a:rPr lang="id-ID" smtClean="0"/>
              <a:pPr/>
              <a:t>28/07/2015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64EBF92-0E7D-4474-AD99-892BA38FD10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8948EC0-5699-470F-816A-BD53AC468D3B}" type="datetimeFigureOut">
              <a:rPr lang="id-ID" smtClean="0"/>
              <a:pPr/>
              <a:t>28/07/2015</a:t>
            </a:fld>
            <a:endParaRPr lang="id-ID"/>
          </a:p>
        </p:txBody>
      </p:sp>
      <p:sp>
        <p:nvSpPr>
          <p:cNvPr id="22" name="Slide Number Placeholder 21"/>
          <p:cNvSpPr>
            <a:spLocks noGrp="1"/>
          </p:cNvSpPr>
          <p:nvPr>
            <p:ph type="sldNum" sz="quarter" idx="15"/>
          </p:nvPr>
        </p:nvSpPr>
        <p:spPr/>
        <p:txBody>
          <a:bodyPr rtlCol="0"/>
          <a:lstStyle/>
          <a:p>
            <a:fld id="{B64EBF92-0E7D-4474-AD99-892BA38FD100}" type="slidenum">
              <a:rPr lang="id-ID" smtClean="0"/>
              <a:pPr/>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8948EC0-5699-470F-816A-BD53AC468D3B}" type="datetimeFigureOut">
              <a:rPr lang="id-ID" smtClean="0"/>
              <a:pPr/>
              <a:t>28/07/2015</a:t>
            </a:fld>
            <a:endParaRPr lang="id-ID"/>
          </a:p>
        </p:txBody>
      </p:sp>
      <p:sp>
        <p:nvSpPr>
          <p:cNvPr id="18" name="Slide Number Placeholder 17"/>
          <p:cNvSpPr>
            <a:spLocks noGrp="1"/>
          </p:cNvSpPr>
          <p:nvPr>
            <p:ph type="sldNum" sz="quarter" idx="11"/>
          </p:nvPr>
        </p:nvSpPr>
        <p:spPr/>
        <p:txBody>
          <a:bodyPr rtlCol="0"/>
          <a:lstStyle/>
          <a:p>
            <a:fld id="{B64EBF92-0E7D-4474-AD99-892BA38FD100}" type="slidenum">
              <a:rPr lang="id-ID" smtClean="0"/>
              <a:pPr/>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8948EC0-5699-470F-816A-BD53AC468D3B}" type="datetimeFigureOut">
              <a:rPr lang="id-ID" smtClean="0"/>
              <a:pPr/>
              <a:t>28/07/2015</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4EBF92-0E7D-4474-AD99-892BA38FD100}"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628800"/>
            <a:ext cx="9144000" cy="5229200"/>
          </a:xfrm>
        </p:spPr>
        <p:txBody>
          <a:bodyPr>
            <a:normAutofit/>
          </a:bodyPr>
          <a:lstStyle/>
          <a:p>
            <a:pPr algn="l"/>
            <a:endParaRPr lang="id-ID" sz="2800" dirty="0" smtClean="0">
              <a:solidFill>
                <a:schemeClr val="accent3">
                  <a:lumMod val="60000"/>
                  <a:lumOff val="40000"/>
                </a:schemeClr>
              </a:solidFill>
            </a:endParaRPr>
          </a:p>
          <a:p>
            <a:pPr algn="l"/>
            <a:r>
              <a:rPr lang="id-ID" sz="2800" dirty="0" smtClean="0">
                <a:solidFill>
                  <a:schemeClr val="accent3">
                    <a:lumMod val="75000"/>
                  </a:schemeClr>
                </a:solidFill>
              </a:rPr>
              <a:t>Nama             :  Rijal Abdurrohman</a:t>
            </a:r>
          </a:p>
          <a:p>
            <a:pPr algn="l"/>
            <a:r>
              <a:rPr lang="id-ID" sz="2800" dirty="0" smtClean="0">
                <a:solidFill>
                  <a:schemeClr val="accent3">
                    <a:lumMod val="75000"/>
                  </a:schemeClr>
                </a:solidFill>
              </a:rPr>
              <a:t>NIM                :  1105120010</a:t>
            </a:r>
          </a:p>
          <a:p>
            <a:pPr algn="l"/>
            <a:r>
              <a:rPr lang="id-ID" sz="2800" dirty="0" smtClean="0">
                <a:solidFill>
                  <a:schemeClr val="accent3">
                    <a:lumMod val="75000"/>
                  </a:schemeClr>
                </a:solidFill>
              </a:rPr>
              <a:t>Kelas              :  EL - 36 - 01</a:t>
            </a:r>
          </a:p>
          <a:p>
            <a:pPr algn="l"/>
            <a:r>
              <a:rPr lang="id-ID" sz="2800" dirty="0" smtClean="0">
                <a:solidFill>
                  <a:schemeClr val="accent3">
                    <a:lumMod val="75000"/>
                  </a:schemeClr>
                </a:solidFill>
              </a:rPr>
              <a:t>Peminatan    :  Biomedis</a:t>
            </a:r>
          </a:p>
          <a:p>
            <a:pPr algn="l"/>
            <a:r>
              <a:rPr lang="id-ID" sz="2800" dirty="0" smtClean="0">
                <a:solidFill>
                  <a:schemeClr val="accent3">
                    <a:lumMod val="75000"/>
                  </a:schemeClr>
                </a:solidFill>
              </a:rPr>
              <a:t>Pembimbing :  Dr. Basuki Rahmat Ir., MT.</a:t>
            </a:r>
          </a:p>
          <a:p>
            <a:pPr algn="l"/>
            <a:endParaRPr lang="id-ID" dirty="0" smtClean="0">
              <a:solidFill>
                <a:schemeClr val="accent3">
                  <a:lumMod val="75000"/>
                </a:schemeClr>
              </a:solidFill>
            </a:endParaRPr>
          </a:p>
          <a:p>
            <a:pPr algn="l"/>
            <a:endParaRPr lang="id-ID" dirty="0" smtClean="0">
              <a:solidFill>
                <a:schemeClr val="accent3">
                  <a:lumMod val="75000"/>
                </a:schemeClr>
              </a:solidFill>
            </a:endParaRPr>
          </a:p>
          <a:p>
            <a:pPr algn="ctr"/>
            <a:r>
              <a:rPr lang="id-ID" sz="2400" dirty="0" smtClean="0">
                <a:solidFill>
                  <a:schemeClr val="accent3">
                    <a:lumMod val="75000"/>
                  </a:schemeClr>
                </a:solidFill>
              </a:rPr>
              <a:t>Universitas Telkom</a:t>
            </a:r>
          </a:p>
          <a:p>
            <a:pPr algn="ctr"/>
            <a:r>
              <a:rPr lang="id-ID" sz="2400" dirty="0" smtClean="0">
                <a:solidFill>
                  <a:schemeClr val="accent3">
                    <a:lumMod val="75000"/>
                  </a:schemeClr>
                </a:solidFill>
              </a:rPr>
              <a:t>Bandung</a:t>
            </a:r>
          </a:p>
          <a:p>
            <a:pPr algn="ctr"/>
            <a:r>
              <a:rPr lang="id-ID" sz="2400" dirty="0" smtClean="0">
                <a:solidFill>
                  <a:schemeClr val="accent3">
                    <a:lumMod val="75000"/>
                  </a:schemeClr>
                </a:solidFill>
              </a:rPr>
              <a:t>2015</a:t>
            </a:r>
          </a:p>
          <a:p>
            <a:pPr algn="l"/>
            <a:endParaRPr lang="id-ID" dirty="0" smtClean="0"/>
          </a:p>
        </p:txBody>
      </p:sp>
      <p:pic>
        <p:nvPicPr>
          <p:cNvPr id="4" name="Picture 3" descr="C:\Documents and Settings\Administrator\My Documents\Downloads\Logo_Tel-U.svg_.png"/>
          <p:cNvPicPr/>
          <p:nvPr/>
        </p:nvPicPr>
        <p:blipFill>
          <a:blip r:embed="rId2" cstate="print"/>
          <a:srcRect/>
          <a:stretch>
            <a:fillRect/>
          </a:stretch>
        </p:blipFill>
        <p:spPr bwMode="auto">
          <a:xfrm>
            <a:off x="7164288" y="4725144"/>
            <a:ext cx="1368152" cy="1944216"/>
          </a:xfrm>
          <a:prstGeom prst="rect">
            <a:avLst/>
          </a:prstGeom>
          <a:noFill/>
          <a:ln w="9525">
            <a:noFill/>
            <a:miter lim="800000"/>
            <a:headEnd/>
            <a:tailEnd/>
          </a:ln>
        </p:spPr>
      </p:pic>
      <p:sp>
        <p:nvSpPr>
          <p:cNvPr id="5" name="Rectangle 4"/>
          <p:cNvSpPr/>
          <p:nvPr/>
        </p:nvSpPr>
        <p:spPr>
          <a:xfrm>
            <a:off x="0" y="188640"/>
            <a:ext cx="9144000" cy="1323439"/>
          </a:xfrm>
          <a:prstGeom prst="rect">
            <a:avLst/>
          </a:prstGeom>
          <a:noFill/>
        </p:spPr>
        <p:txBody>
          <a:bodyPr wrap="square" lIns="91440" tIns="45720" rIns="91440" bIns="45720">
            <a:spAutoFit/>
          </a:bodyPr>
          <a:lstStyle/>
          <a:p>
            <a:pPr algn="ctr"/>
            <a:r>
              <a:rPr lang="id-ID" sz="4000" b="1" cap="none" spc="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Mempelajari “Cara Kerja ECG”</a:t>
            </a:r>
            <a:endParaRPr lang="id-ID" sz="40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algn="ctr"/>
            <a:r>
              <a:rPr lang="id-ID" sz="40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di RSIA Hermina Bogor</a:t>
            </a:r>
            <a:endParaRPr lang="id-ID" sz="40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600200"/>
            <a:ext cx="9144000" cy="5257800"/>
          </a:xfrm>
        </p:spPr>
        <p:txBody>
          <a:bodyPr>
            <a:normAutofit/>
          </a:bodyPr>
          <a:lstStyle/>
          <a:p>
            <a:pPr>
              <a:buNone/>
            </a:pPr>
            <a:r>
              <a:rPr lang="id-ID" dirty="0" smtClean="0">
                <a:solidFill>
                  <a:schemeClr val="tx1">
                    <a:lumMod val="75000"/>
                    <a:lumOff val="25000"/>
                  </a:schemeClr>
                </a:solidFill>
              </a:rPr>
              <a:t>    Penambahan lahan dan bangunan Rumah Sakit dilaksanakan mulai tahun 1991, sehingga RSB Hermina dapat dikembangkan menjadi RSIA Hermina. Dalam upaya untuk memberikan kemudahan pelayanan kepada masyarakat luas maka mulai 1996 RSIA dan RS Hermina mulai mendirilkan cabang-cabang di :</a:t>
            </a:r>
          </a:p>
          <a:p>
            <a:pPr>
              <a:buNone/>
            </a:pPr>
            <a:r>
              <a:rPr lang="id-ID" dirty="0" smtClean="0">
                <a:solidFill>
                  <a:schemeClr val="tx1">
                    <a:lumMod val="75000"/>
                    <a:lumOff val="25000"/>
                  </a:schemeClr>
                </a:solidFill>
              </a:rPr>
              <a:t>   - RSIA HERMINA Podomoro pada 1996</a:t>
            </a:r>
            <a:br>
              <a:rPr lang="id-ID" dirty="0" smtClean="0">
                <a:solidFill>
                  <a:schemeClr val="tx1">
                    <a:lumMod val="75000"/>
                    <a:lumOff val="25000"/>
                  </a:schemeClr>
                </a:solidFill>
              </a:rPr>
            </a:br>
            <a:r>
              <a:rPr lang="id-ID" dirty="0" smtClean="0">
                <a:solidFill>
                  <a:schemeClr val="tx1">
                    <a:lumMod val="75000"/>
                    <a:lumOff val="25000"/>
                  </a:schemeClr>
                </a:solidFill>
              </a:rPr>
              <a:t>- RS HERMINA Bekasi pada 1997</a:t>
            </a:r>
          </a:p>
          <a:p>
            <a:pPr>
              <a:buNone/>
            </a:pPr>
            <a:r>
              <a:rPr lang="id-ID" dirty="0" smtClean="0">
                <a:solidFill>
                  <a:schemeClr val="tx1">
                    <a:lumMod val="75000"/>
                    <a:lumOff val="25000"/>
                  </a:schemeClr>
                </a:solidFill>
              </a:rPr>
              <a:t>                 .   .  </a:t>
            </a:r>
          </a:p>
          <a:p>
            <a:pPr>
              <a:buNone/>
            </a:pPr>
            <a:r>
              <a:rPr lang="id-ID" dirty="0" smtClean="0">
                <a:solidFill>
                  <a:schemeClr val="tx1">
                    <a:lumMod val="75000"/>
                    <a:lumOff val="25000"/>
                  </a:schemeClr>
                </a:solidFill>
              </a:rPr>
              <a:t>                 .   .</a:t>
            </a:r>
          </a:p>
          <a:p>
            <a:pPr>
              <a:buNone/>
            </a:pPr>
            <a:r>
              <a:rPr lang="id-ID" dirty="0" smtClean="0">
                <a:solidFill>
                  <a:schemeClr val="tx1">
                    <a:lumMod val="75000"/>
                    <a:lumOff val="25000"/>
                  </a:schemeClr>
                </a:solidFill>
              </a:rPr>
              <a:t>                 .   .</a:t>
            </a:r>
          </a:p>
          <a:p>
            <a:pPr>
              <a:buNone/>
            </a:pPr>
            <a:r>
              <a:rPr lang="id-ID" dirty="0" smtClean="0"/>
              <a:t/>
            </a:r>
            <a:br>
              <a:rPr lang="id-ID" dirty="0" smtClean="0"/>
            </a:br>
            <a:endParaRPr lang="id-ID" dirty="0" smtClean="0"/>
          </a:p>
          <a:p>
            <a:pPr>
              <a:buNone/>
            </a:pPr>
            <a:endParaRPr lang="id-ID" dirty="0"/>
          </a:p>
        </p:txBody>
      </p:sp>
      <p:sp>
        <p:nvSpPr>
          <p:cNvPr id="4" name="Rectangle 3"/>
          <p:cNvSpPr/>
          <p:nvPr/>
        </p:nvSpPr>
        <p:spPr>
          <a:xfrm>
            <a:off x="0" y="15007"/>
            <a:ext cx="2994730" cy="461665"/>
          </a:xfrm>
          <a:prstGeom prst="rect">
            <a:avLst/>
          </a:prstGeom>
          <a:noFill/>
        </p:spPr>
        <p:txBody>
          <a:bodyPr wrap="none" lIns="91440" tIns="45720" rIns="91440" bIns="45720">
            <a:spAutoFit/>
          </a:bodyPr>
          <a:lstStyle/>
          <a:p>
            <a:pPr algn="ctr"/>
            <a:r>
              <a:rPr lang="id-ID" sz="2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Profil instansi . . .</a:t>
            </a:r>
            <a:endParaRPr lang="id-ID" sz="2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Rectangle 4"/>
          <p:cNvSpPr/>
          <p:nvPr/>
        </p:nvSpPr>
        <p:spPr>
          <a:xfrm>
            <a:off x="1547664" y="620688"/>
            <a:ext cx="5917004" cy="707886"/>
          </a:xfrm>
          <a:prstGeom prst="rect">
            <a:avLst/>
          </a:prstGeom>
          <a:noFill/>
        </p:spPr>
        <p:txBody>
          <a:bodyPr wrap="none" lIns="91440" tIns="45720" rIns="91440" bIns="45720">
            <a:spAutoFit/>
          </a:bodyPr>
          <a:lstStyle/>
          <a:p>
            <a:pPr algn="ctr"/>
            <a:r>
              <a:rPr lang="id-ID" sz="40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Sejarah Singkat (cont’d)</a:t>
            </a:r>
            <a:endParaRPr lang="id-ID" sz="40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600200"/>
            <a:ext cx="9144000" cy="5257800"/>
          </a:xfrm>
        </p:spPr>
        <p:txBody>
          <a:bodyPr>
            <a:normAutofit/>
          </a:bodyPr>
          <a:lstStyle/>
          <a:p>
            <a:pPr>
              <a:buNone/>
            </a:pPr>
            <a:r>
              <a:rPr lang="id-ID" dirty="0" smtClean="0"/>
              <a:t>   </a:t>
            </a:r>
            <a:r>
              <a:rPr lang="id-ID" dirty="0" smtClean="0">
                <a:solidFill>
                  <a:schemeClr val="tx1">
                    <a:lumMod val="75000"/>
                    <a:lumOff val="25000"/>
                  </a:schemeClr>
                </a:solidFill>
              </a:rPr>
              <a:t>- RS HERMINA Depok pada 2000</a:t>
            </a:r>
            <a:br>
              <a:rPr lang="id-ID" dirty="0" smtClean="0">
                <a:solidFill>
                  <a:schemeClr val="tx1">
                    <a:lumMod val="75000"/>
                    <a:lumOff val="25000"/>
                  </a:schemeClr>
                </a:solidFill>
              </a:rPr>
            </a:br>
            <a:r>
              <a:rPr lang="id-ID" dirty="0" smtClean="0">
                <a:solidFill>
                  <a:schemeClr val="tx1">
                    <a:lumMod val="75000"/>
                    <a:lumOff val="25000"/>
                  </a:schemeClr>
                </a:solidFill>
              </a:rPr>
              <a:t>- RS HERMINA Daan Mogot pada 2002</a:t>
            </a:r>
            <a:br>
              <a:rPr lang="id-ID" dirty="0" smtClean="0">
                <a:solidFill>
                  <a:schemeClr val="tx1">
                    <a:lumMod val="75000"/>
                    <a:lumOff val="25000"/>
                  </a:schemeClr>
                </a:solidFill>
              </a:rPr>
            </a:br>
            <a:r>
              <a:rPr lang="id-ID" dirty="0" smtClean="0">
                <a:solidFill>
                  <a:schemeClr val="tx1">
                    <a:lumMod val="75000"/>
                    <a:lumOff val="25000"/>
                  </a:schemeClr>
                </a:solidFill>
              </a:rPr>
              <a:t>- RSIA HERMINA Bogor pada 2002</a:t>
            </a:r>
            <a:br>
              <a:rPr lang="id-ID" dirty="0" smtClean="0">
                <a:solidFill>
                  <a:schemeClr val="tx1">
                    <a:lumMod val="75000"/>
                    <a:lumOff val="25000"/>
                  </a:schemeClr>
                </a:solidFill>
              </a:rPr>
            </a:br>
            <a:r>
              <a:rPr lang="id-ID" dirty="0" smtClean="0">
                <a:solidFill>
                  <a:schemeClr val="tx1">
                    <a:lumMod val="75000"/>
                    <a:lumOff val="25000"/>
                  </a:schemeClr>
                </a:solidFill>
              </a:rPr>
              <a:t>- RSIA HERMINA Pasteur Bandung pada 2004</a:t>
            </a:r>
            <a:br>
              <a:rPr lang="id-ID" dirty="0" smtClean="0">
                <a:solidFill>
                  <a:schemeClr val="tx1">
                    <a:lumMod val="75000"/>
                    <a:lumOff val="25000"/>
                  </a:schemeClr>
                </a:solidFill>
              </a:rPr>
            </a:br>
            <a:r>
              <a:rPr lang="id-ID" dirty="0" smtClean="0">
                <a:solidFill>
                  <a:schemeClr val="tx1">
                    <a:lumMod val="75000"/>
                    <a:lumOff val="25000"/>
                  </a:schemeClr>
                </a:solidFill>
              </a:rPr>
              <a:t>- RS HERMINA Pandanaran Semarang pada 2005</a:t>
            </a:r>
            <a:br>
              <a:rPr lang="id-ID" dirty="0" smtClean="0">
                <a:solidFill>
                  <a:schemeClr val="tx1">
                    <a:lumMod val="75000"/>
                    <a:lumOff val="25000"/>
                  </a:schemeClr>
                </a:solidFill>
              </a:rPr>
            </a:br>
            <a:r>
              <a:rPr lang="id-ID" dirty="0" smtClean="0">
                <a:solidFill>
                  <a:schemeClr val="tx1">
                    <a:lumMod val="75000"/>
                    <a:lumOff val="25000"/>
                  </a:schemeClr>
                </a:solidFill>
              </a:rPr>
              <a:t>- RS HERMINA Tangkubanprahu Malang pada 2006</a:t>
            </a:r>
            <a:br>
              <a:rPr lang="id-ID" dirty="0" smtClean="0">
                <a:solidFill>
                  <a:schemeClr val="tx1">
                    <a:lumMod val="75000"/>
                    <a:lumOff val="25000"/>
                  </a:schemeClr>
                </a:solidFill>
              </a:rPr>
            </a:br>
            <a:r>
              <a:rPr lang="id-ID" dirty="0" smtClean="0">
                <a:solidFill>
                  <a:schemeClr val="tx1">
                    <a:lumMod val="75000"/>
                    <a:lumOff val="25000"/>
                  </a:schemeClr>
                </a:solidFill>
              </a:rPr>
              <a:t>- RS HERMINA Sukabumi pada 2007</a:t>
            </a:r>
            <a:br>
              <a:rPr lang="id-ID" dirty="0" smtClean="0">
                <a:solidFill>
                  <a:schemeClr val="tx1">
                    <a:lumMod val="75000"/>
                    <a:lumOff val="25000"/>
                  </a:schemeClr>
                </a:solidFill>
              </a:rPr>
            </a:br>
            <a:r>
              <a:rPr lang="id-ID" dirty="0" smtClean="0">
                <a:solidFill>
                  <a:schemeClr val="tx1">
                    <a:lumMod val="75000"/>
                    <a:lumOff val="25000"/>
                  </a:schemeClr>
                </a:solidFill>
              </a:rPr>
              <a:t>- RS HERMINA Tangerang pada 2008</a:t>
            </a:r>
            <a:br>
              <a:rPr lang="id-ID" dirty="0" smtClean="0">
                <a:solidFill>
                  <a:schemeClr val="tx1">
                    <a:lumMod val="75000"/>
                    <a:lumOff val="25000"/>
                  </a:schemeClr>
                </a:solidFill>
              </a:rPr>
            </a:br>
            <a:r>
              <a:rPr lang="id-ID" dirty="0" smtClean="0">
                <a:solidFill>
                  <a:schemeClr val="tx1">
                    <a:lumMod val="75000"/>
                    <a:lumOff val="25000"/>
                  </a:schemeClr>
                </a:solidFill>
              </a:rPr>
              <a:t>- RS HERMINA Grand Wisata pada 2009</a:t>
            </a:r>
            <a:br>
              <a:rPr lang="id-ID" dirty="0" smtClean="0">
                <a:solidFill>
                  <a:schemeClr val="tx1">
                    <a:lumMod val="75000"/>
                    <a:lumOff val="25000"/>
                  </a:schemeClr>
                </a:solidFill>
              </a:rPr>
            </a:br>
            <a:r>
              <a:rPr lang="id-ID" dirty="0" smtClean="0">
                <a:solidFill>
                  <a:schemeClr val="tx1">
                    <a:lumMod val="75000"/>
                    <a:lumOff val="25000"/>
                  </a:schemeClr>
                </a:solidFill>
              </a:rPr>
              <a:t>- RS HERMINA Arcamanik pada 2010</a:t>
            </a:r>
            <a:br>
              <a:rPr lang="id-ID" dirty="0" smtClean="0">
                <a:solidFill>
                  <a:schemeClr val="tx1">
                    <a:lumMod val="75000"/>
                    <a:lumOff val="25000"/>
                  </a:schemeClr>
                </a:solidFill>
              </a:rPr>
            </a:br>
            <a:r>
              <a:rPr lang="id-ID" dirty="0" smtClean="0">
                <a:solidFill>
                  <a:schemeClr val="tx1">
                    <a:lumMod val="75000"/>
                    <a:lumOff val="25000"/>
                  </a:schemeClr>
                </a:solidFill>
              </a:rPr>
              <a:t>- RS HERMINA Galaxy pada 2010</a:t>
            </a:r>
            <a:br>
              <a:rPr lang="id-ID" dirty="0" smtClean="0">
                <a:solidFill>
                  <a:schemeClr val="tx1">
                    <a:lumMod val="75000"/>
                    <a:lumOff val="25000"/>
                  </a:schemeClr>
                </a:solidFill>
              </a:rPr>
            </a:br>
            <a:r>
              <a:rPr lang="id-ID" dirty="0" smtClean="0">
                <a:solidFill>
                  <a:schemeClr val="tx1">
                    <a:lumMod val="75000"/>
                    <a:lumOff val="25000"/>
                  </a:schemeClr>
                </a:solidFill>
              </a:rPr>
              <a:t>- RS HERMINA Palembang pada 2011</a:t>
            </a:r>
            <a:br>
              <a:rPr lang="id-ID" dirty="0" smtClean="0">
                <a:solidFill>
                  <a:schemeClr val="tx1">
                    <a:lumMod val="75000"/>
                    <a:lumOff val="25000"/>
                  </a:schemeClr>
                </a:solidFill>
              </a:rPr>
            </a:br>
            <a:r>
              <a:rPr lang="id-ID" dirty="0" smtClean="0">
                <a:solidFill>
                  <a:schemeClr val="tx1">
                    <a:lumMod val="75000"/>
                    <a:lumOff val="25000"/>
                  </a:schemeClr>
                </a:solidFill>
              </a:rPr>
              <a:t>- RSIA HERMINA Ciputat pada 2011</a:t>
            </a:r>
          </a:p>
          <a:p>
            <a:pPr>
              <a:buNone/>
            </a:pPr>
            <a:endParaRPr lang="id-ID" dirty="0"/>
          </a:p>
        </p:txBody>
      </p:sp>
      <p:sp>
        <p:nvSpPr>
          <p:cNvPr id="4" name="Rectangle 3"/>
          <p:cNvSpPr/>
          <p:nvPr/>
        </p:nvSpPr>
        <p:spPr>
          <a:xfrm>
            <a:off x="0" y="15007"/>
            <a:ext cx="2994730" cy="461665"/>
          </a:xfrm>
          <a:prstGeom prst="rect">
            <a:avLst/>
          </a:prstGeom>
          <a:noFill/>
        </p:spPr>
        <p:txBody>
          <a:bodyPr wrap="none" lIns="91440" tIns="45720" rIns="91440" bIns="45720">
            <a:spAutoFit/>
          </a:bodyPr>
          <a:lstStyle/>
          <a:p>
            <a:pPr algn="ctr"/>
            <a:r>
              <a:rPr lang="id-ID" sz="2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Profil instansi . . .</a:t>
            </a:r>
            <a:endParaRPr lang="id-ID" sz="2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Rectangle 4"/>
          <p:cNvSpPr/>
          <p:nvPr/>
        </p:nvSpPr>
        <p:spPr>
          <a:xfrm>
            <a:off x="1547664" y="620688"/>
            <a:ext cx="5917004" cy="707886"/>
          </a:xfrm>
          <a:prstGeom prst="rect">
            <a:avLst/>
          </a:prstGeom>
          <a:noFill/>
        </p:spPr>
        <p:txBody>
          <a:bodyPr wrap="none" lIns="91440" tIns="45720" rIns="91440" bIns="45720">
            <a:spAutoFit/>
          </a:bodyPr>
          <a:lstStyle/>
          <a:p>
            <a:pPr algn="ctr"/>
            <a:r>
              <a:rPr lang="id-ID" sz="40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Sejarah Singkat (cont’d)</a:t>
            </a:r>
            <a:endParaRPr lang="id-ID" sz="40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avilion\Desktop\struktur organisasi.jpg"/>
          <p:cNvPicPr>
            <a:picLocks noChangeAspect="1" noChangeArrowheads="1"/>
          </p:cNvPicPr>
          <p:nvPr/>
        </p:nvPicPr>
        <p:blipFill>
          <a:blip r:embed="rId2" cstate="print"/>
          <a:srcRect/>
          <a:stretch>
            <a:fillRect/>
          </a:stretch>
        </p:blipFill>
        <p:spPr bwMode="auto">
          <a:xfrm>
            <a:off x="971600" y="1364597"/>
            <a:ext cx="6984776" cy="5493403"/>
          </a:xfrm>
          <a:prstGeom prst="rect">
            <a:avLst/>
          </a:prstGeom>
          <a:noFill/>
        </p:spPr>
      </p:pic>
      <p:sp>
        <p:nvSpPr>
          <p:cNvPr id="5" name="Rectangle 4"/>
          <p:cNvSpPr/>
          <p:nvPr/>
        </p:nvSpPr>
        <p:spPr>
          <a:xfrm>
            <a:off x="0" y="15007"/>
            <a:ext cx="2994730" cy="461665"/>
          </a:xfrm>
          <a:prstGeom prst="rect">
            <a:avLst/>
          </a:prstGeom>
          <a:noFill/>
        </p:spPr>
        <p:txBody>
          <a:bodyPr wrap="none" lIns="91440" tIns="45720" rIns="91440" bIns="45720">
            <a:spAutoFit/>
          </a:bodyPr>
          <a:lstStyle/>
          <a:p>
            <a:pPr algn="ctr"/>
            <a:r>
              <a:rPr lang="id-ID" sz="2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Profil instansi . . .</a:t>
            </a:r>
            <a:endParaRPr lang="id-ID" sz="2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Rectangle 5"/>
          <p:cNvSpPr/>
          <p:nvPr/>
        </p:nvSpPr>
        <p:spPr>
          <a:xfrm>
            <a:off x="2051720" y="548680"/>
            <a:ext cx="5020925" cy="707886"/>
          </a:xfrm>
          <a:prstGeom prst="rect">
            <a:avLst/>
          </a:prstGeom>
          <a:noFill/>
        </p:spPr>
        <p:txBody>
          <a:bodyPr wrap="none" lIns="91440" tIns="45720" rIns="91440" bIns="45720">
            <a:spAutoFit/>
          </a:bodyPr>
          <a:lstStyle/>
          <a:p>
            <a:pPr algn="ctr"/>
            <a:r>
              <a:rPr lang="id-ID" sz="40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Struktur Organisasi</a:t>
            </a:r>
            <a:endParaRPr lang="id-ID" sz="40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avilion\Desktop\oae.jpg"/>
          <p:cNvPicPr>
            <a:picLocks noChangeAspect="1" noChangeArrowheads="1"/>
          </p:cNvPicPr>
          <p:nvPr/>
        </p:nvPicPr>
        <p:blipFill>
          <a:blip r:embed="rId2" cstate="print"/>
          <a:srcRect/>
          <a:stretch>
            <a:fillRect/>
          </a:stretch>
        </p:blipFill>
        <p:spPr bwMode="auto">
          <a:xfrm>
            <a:off x="323528" y="1484784"/>
            <a:ext cx="1296144" cy="2304256"/>
          </a:xfrm>
          <a:prstGeom prst="rect">
            <a:avLst/>
          </a:prstGeom>
          <a:noFill/>
        </p:spPr>
      </p:pic>
      <p:pic>
        <p:nvPicPr>
          <p:cNvPr id="2051" name="Picture 3" descr="C:\Users\pavilion\Desktop\obysgn.jpg"/>
          <p:cNvPicPr>
            <a:picLocks noChangeAspect="1" noChangeArrowheads="1"/>
          </p:cNvPicPr>
          <p:nvPr/>
        </p:nvPicPr>
        <p:blipFill>
          <a:blip r:embed="rId3" cstate="print"/>
          <a:srcRect/>
          <a:stretch>
            <a:fillRect/>
          </a:stretch>
        </p:blipFill>
        <p:spPr bwMode="auto">
          <a:xfrm>
            <a:off x="3923928" y="1484784"/>
            <a:ext cx="1296145" cy="2304256"/>
          </a:xfrm>
          <a:prstGeom prst="rect">
            <a:avLst/>
          </a:prstGeom>
          <a:noFill/>
        </p:spPr>
      </p:pic>
      <p:pic>
        <p:nvPicPr>
          <p:cNvPr id="2052" name="Picture 4" descr="C:\Users\pavilion\Desktop\USG 3D&amp;4D.jpg"/>
          <p:cNvPicPr>
            <a:picLocks noChangeAspect="1" noChangeArrowheads="1"/>
          </p:cNvPicPr>
          <p:nvPr/>
        </p:nvPicPr>
        <p:blipFill>
          <a:blip r:embed="rId4" cstate="print"/>
          <a:srcRect/>
          <a:stretch>
            <a:fillRect/>
          </a:stretch>
        </p:blipFill>
        <p:spPr bwMode="auto">
          <a:xfrm>
            <a:off x="7596336" y="1484784"/>
            <a:ext cx="1296145" cy="2304256"/>
          </a:xfrm>
          <a:prstGeom prst="rect">
            <a:avLst/>
          </a:prstGeom>
          <a:noFill/>
        </p:spPr>
      </p:pic>
      <p:pic>
        <p:nvPicPr>
          <p:cNvPr id="2054" name="Picture 6" descr="C:\Users\pavilion\Desktop\doppler.jpg"/>
          <p:cNvPicPr>
            <a:picLocks noChangeAspect="1" noChangeArrowheads="1"/>
          </p:cNvPicPr>
          <p:nvPr/>
        </p:nvPicPr>
        <p:blipFill>
          <a:blip r:embed="rId5" cstate="print"/>
          <a:srcRect/>
          <a:stretch>
            <a:fillRect/>
          </a:stretch>
        </p:blipFill>
        <p:spPr bwMode="auto">
          <a:xfrm>
            <a:off x="5796136" y="1484784"/>
            <a:ext cx="1296144" cy="2304256"/>
          </a:xfrm>
          <a:prstGeom prst="rect">
            <a:avLst/>
          </a:prstGeom>
          <a:noFill/>
        </p:spPr>
      </p:pic>
      <p:pic>
        <p:nvPicPr>
          <p:cNvPr id="2055" name="Picture 7" descr="C:\Users\pavilion\Desktop\x-ray1.jpg"/>
          <p:cNvPicPr>
            <a:picLocks noChangeAspect="1" noChangeArrowheads="1"/>
          </p:cNvPicPr>
          <p:nvPr/>
        </p:nvPicPr>
        <p:blipFill>
          <a:blip r:embed="rId6" cstate="print"/>
          <a:srcRect/>
          <a:stretch>
            <a:fillRect/>
          </a:stretch>
        </p:blipFill>
        <p:spPr bwMode="auto">
          <a:xfrm>
            <a:off x="755576" y="4581128"/>
            <a:ext cx="2232248" cy="1255640"/>
          </a:xfrm>
          <a:prstGeom prst="rect">
            <a:avLst/>
          </a:prstGeom>
          <a:noFill/>
        </p:spPr>
      </p:pic>
      <p:pic>
        <p:nvPicPr>
          <p:cNvPr id="2056" name="Picture 8" descr="C:\Users\pavilion\Desktop\dc shock1.jpg"/>
          <p:cNvPicPr>
            <a:picLocks noChangeAspect="1" noChangeArrowheads="1"/>
          </p:cNvPicPr>
          <p:nvPr/>
        </p:nvPicPr>
        <p:blipFill>
          <a:blip r:embed="rId7" cstate="print"/>
          <a:srcRect/>
          <a:stretch>
            <a:fillRect/>
          </a:stretch>
        </p:blipFill>
        <p:spPr bwMode="auto">
          <a:xfrm>
            <a:off x="2123728" y="1484784"/>
            <a:ext cx="1296144" cy="2304256"/>
          </a:xfrm>
          <a:prstGeom prst="rect">
            <a:avLst/>
          </a:prstGeom>
          <a:noFill/>
        </p:spPr>
      </p:pic>
      <p:pic>
        <p:nvPicPr>
          <p:cNvPr id="2057" name="Picture 9" descr="C:\Users\pavilion\Desktop\baby incubator3.jpg"/>
          <p:cNvPicPr>
            <a:picLocks noChangeAspect="1" noChangeArrowheads="1"/>
          </p:cNvPicPr>
          <p:nvPr/>
        </p:nvPicPr>
        <p:blipFill>
          <a:blip r:embed="rId8" cstate="print"/>
          <a:srcRect/>
          <a:stretch>
            <a:fillRect/>
          </a:stretch>
        </p:blipFill>
        <p:spPr bwMode="auto">
          <a:xfrm>
            <a:off x="3491880" y="4509120"/>
            <a:ext cx="2304256" cy="1296144"/>
          </a:xfrm>
          <a:prstGeom prst="rect">
            <a:avLst/>
          </a:prstGeom>
          <a:noFill/>
        </p:spPr>
      </p:pic>
      <p:sp>
        <p:nvSpPr>
          <p:cNvPr id="12" name="TextBox 11"/>
          <p:cNvSpPr txBox="1"/>
          <p:nvPr/>
        </p:nvSpPr>
        <p:spPr>
          <a:xfrm>
            <a:off x="611560" y="3789040"/>
            <a:ext cx="697627" cy="369332"/>
          </a:xfrm>
          <a:prstGeom prst="rect">
            <a:avLst/>
          </a:prstGeom>
          <a:noFill/>
        </p:spPr>
        <p:txBody>
          <a:bodyPr wrap="none" rtlCol="0">
            <a:spAutoFit/>
          </a:bodyPr>
          <a:lstStyle/>
          <a:p>
            <a:r>
              <a:rPr lang="id-ID" dirty="0" smtClean="0">
                <a:solidFill>
                  <a:schemeClr val="tx1">
                    <a:lumMod val="75000"/>
                    <a:lumOff val="25000"/>
                  </a:schemeClr>
                </a:solidFill>
              </a:rPr>
              <a:t>OAE</a:t>
            </a:r>
            <a:endParaRPr lang="id-ID" dirty="0">
              <a:solidFill>
                <a:schemeClr val="tx1">
                  <a:lumMod val="75000"/>
                  <a:lumOff val="25000"/>
                </a:schemeClr>
              </a:solidFill>
            </a:endParaRPr>
          </a:p>
        </p:txBody>
      </p:sp>
      <p:sp>
        <p:nvSpPr>
          <p:cNvPr id="13" name="TextBox 12"/>
          <p:cNvSpPr txBox="1"/>
          <p:nvPr/>
        </p:nvSpPr>
        <p:spPr>
          <a:xfrm>
            <a:off x="827584" y="5805264"/>
            <a:ext cx="2178802" cy="369332"/>
          </a:xfrm>
          <a:prstGeom prst="rect">
            <a:avLst/>
          </a:prstGeom>
          <a:noFill/>
        </p:spPr>
        <p:txBody>
          <a:bodyPr wrap="none" rtlCol="0">
            <a:spAutoFit/>
          </a:bodyPr>
          <a:lstStyle/>
          <a:p>
            <a:r>
              <a:rPr lang="id-ID" dirty="0" smtClean="0">
                <a:solidFill>
                  <a:schemeClr val="tx1">
                    <a:lumMod val="75000"/>
                    <a:lumOff val="25000"/>
                  </a:schemeClr>
                </a:solidFill>
              </a:rPr>
              <a:t>X-Ray Control Box</a:t>
            </a:r>
            <a:endParaRPr lang="id-ID" dirty="0">
              <a:solidFill>
                <a:schemeClr val="tx1">
                  <a:lumMod val="75000"/>
                  <a:lumOff val="25000"/>
                </a:schemeClr>
              </a:solidFill>
            </a:endParaRPr>
          </a:p>
        </p:txBody>
      </p:sp>
      <p:sp>
        <p:nvSpPr>
          <p:cNvPr id="14" name="TextBox 13"/>
          <p:cNvSpPr txBox="1"/>
          <p:nvPr/>
        </p:nvSpPr>
        <p:spPr>
          <a:xfrm>
            <a:off x="2195736" y="3789040"/>
            <a:ext cx="1236236" cy="369332"/>
          </a:xfrm>
          <a:prstGeom prst="rect">
            <a:avLst/>
          </a:prstGeom>
          <a:noFill/>
        </p:spPr>
        <p:txBody>
          <a:bodyPr wrap="none" rtlCol="0">
            <a:spAutoFit/>
          </a:bodyPr>
          <a:lstStyle/>
          <a:p>
            <a:r>
              <a:rPr lang="id-ID" dirty="0" smtClean="0">
                <a:solidFill>
                  <a:schemeClr val="tx1">
                    <a:lumMod val="75000"/>
                    <a:lumOff val="25000"/>
                  </a:schemeClr>
                </a:solidFill>
              </a:rPr>
              <a:t>DC Shock</a:t>
            </a:r>
            <a:endParaRPr lang="id-ID" dirty="0">
              <a:solidFill>
                <a:schemeClr val="tx1">
                  <a:lumMod val="75000"/>
                  <a:lumOff val="25000"/>
                </a:schemeClr>
              </a:solidFill>
            </a:endParaRPr>
          </a:p>
        </p:txBody>
      </p:sp>
      <p:sp>
        <p:nvSpPr>
          <p:cNvPr id="15" name="TextBox 14"/>
          <p:cNvSpPr txBox="1"/>
          <p:nvPr/>
        </p:nvSpPr>
        <p:spPr>
          <a:xfrm>
            <a:off x="4067944" y="3789040"/>
            <a:ext cx="987771" cy="369332"/>
          </a:xfrm>
          <a:prstGeom prst="rect">
            <a:avLst/>
          </a:prstGeom>
          <a:noFill/>
        </p:spPr>
        <p:txBody>
          <a:bodyPr wrap="none" rtlCol="0">
            <a:spAutoFit/>
          </a:bodyPr>
          <a:lstStyle/>
          <a:p>
            <a:r>
              <a:rPr lang="id-ID" dirty="0" smtClean="0">
                <a:solidFill>
                  <a:schemeClr val="tx1">
                    <a:lumMod val="75000"/>
                    <a:lumOff val="25000"/>
                  </a:schemeClr>
                </a:solidFill>
              </a:rPr>
              <a:t>Obsgyn</a:t>
            </a:r>
            <a:endParaRPr lang="id-ID" dirty="0">
              <a:solidFill>
                <a:schemeClr val="tx1">
                  <a:lumMod val="75000"/>
                  <a:lumOff val="25000"/>
                </a:schemeClr>
              </a:solidFill>
            </a:endParaRPr>
          </a:p>
        </p:txBody>
      </p:sp>
      <p:sp>
        <p:nvSpPr>
          <p:cNvPr id="16" name="TextBox 15"/>
          <p:cNvSpPr txBox="1"/>
          <p:nvPr/>
        </p:nvSpPr>
        <p:spPr>
          <a:xfrm>
            <a:off x="5940152" y="3789040"/>
            <a:ext cx="1035861" cy="369332"/>
          </a:xfrm>
          <a:prstGeom prst="rect">
            <a:avLst/>
          </a:prstGeom>
          <a:noFill/>
        </p:spPr>
        <p:txBody>
          <a:bodyPr wrap="none" rtlCol="0">
            <a:spAutoFit/>
          </a:bodyPr>
          <a:lstStyle/>
          <a:p>
            <a:r>
              <a:rPr lang="id-ID" dirty="0" smtClean="0">
                <a:solidFill>
                  <a:schemeClr val="tx1">
                    <a:lumMod val="75000"/>
                    <a:lumOff val="25000"/>
                  </a:schemeClr>
                </a:solidFill>
              </a:rPr>
              <a:t>Doppler</a:t>
            </a:r>
            <a:endParaRPr lang="id-ID" dirty="0">
              <a:solidFill>
                <a:schemeClr val="tx1">
                  <a:lumMod val="75000"/>
                  <a:lumOff val="25000"/>
                </a:schemeClr>
              </a:solidFill>
            </a:endParaRPr>
          </a:p>
        </p:txBody>
      </p:sp>
      <p:sp>
        <p:nvSpPr>
          <p:cNvPr id="17" name="TextBox 16"/>
          <p:cNvSpPr txBox="1"/>
          <p:nvPr/>
        </p:nvSpPr>
        <p:spPr>
          <a:xfrm>
            <a:off x="7524328" y="3789040"/>
            <a:ext cx="1505540" cy="369332"/>
          </a:xfrm>
          <a:prstGeom prst="rect">
            <a:avLst/>
          </a:prstGeom>
          <a:noFill/>
        </p:spPr>
        <p:txBody>
          <a:bodyPr wrap="none" rtlCol="0">
            <a:spAutoFit/>
          </a:bodyPr>
          <a:lstStyle/>
          <a:p>
            <a:r>
              <a:rPr lang="id-ID" dirty="0" smtClean="0">
                <a:solidFill>
                  <a:schemeClr val="tx1">
                    <a:lumMod val="75000"/>
                    <a:lumOff val="25000"/>
                  </a:schemeClr>
                </a:solidFill>
              </a:rPr>
              <a:t> USG 3D/4D</a:t>
            </a:r>
            <a:endParaRPr lang="id-ID" dirty="0">
              <a:solidFill>
                <a:schemeClr val="tx1">
                  <a:lumMod val="75000"/>
                  <a:lumOff val="25000"/>
                </a:schemeClr>
              </a:solidFill>
            </a:endParaRPr>
          </a:p>
        </p:txBody>
      </p:sp>
      <p:sp>
        <p:nvSpPr>
          <p:cNvPr id="18" name="TextBox 17"/>
          <p:cNvSpPr txBox="1"/>
          <p:nvPr/>
        </p:nvSpPr>
        <p:spPr>
          <a:xfrm>
            <a:off x="3707904" y="5805264"/>
            <a:ext cx="1838965" cy="369332"/>
          </a:xfrm>
          <a:prstGeom prst="rect">
            <a:avLst/>
          </a:prstGeom>
          <a:noFill/>
        </p:spPr>
        <p:txBody>
          <a:bodyPr wrap="none" rtlCol="0">
            <a:spAutoFit/>
          </a:bodyPr>
          <a:lstStyle/>
          <a:p>
            <a:r>
              <a:rPr lang="id-ID" dirty="0" smtClean="0">
                <a:solidFill>
                  <a:schemeClr val="tx1">
                    <a:lumMod val="75000"/>
                    <a:lumOff val="25000"/>
                  </a:schemeClr>
                </a:solidFill>
              </a:rPr>
              <a:t>Baby Incubator</a:t>
            </a:r>
            <a:endParaRPr lang="id-ID" dirty="0">
              <a:solidFill>
                <a:schemeClr val="tx1">
                  <a:lumMod val="75000"/>
                  <a:lumOff val="25000"/>
                </a:schemeClr>
              </a:solidFill>
            </a:endParaRPr>
          </a:p>
        </p:txBody>
      </p:sp>
      <p:pic>
        <p:nvPicPr>
          <p:cNvPr id="2058" name="Picture 10" descr="C:\Users\pavilion\Desktop\Breast pump.jpg"/>
          <p:cNvPicPr>
            <a:picLocks noChangeAspect="1" noChangeArrowheads="1"/>
          </p:cNvPicPr>
          <p:nvPr/>
        </p:nvPicPr>
        <p:blipFill>
          <a:blip r:embed="rId9" cstate="print"/>
          <a:srcRect/>
          <a:stretch>
            <a:fillRect/>
          </a:stretch>
        </p:blipFill>
        <p:spPr bwMode="auto">
          <a:xfrm>
            <a:off x="6300192" y="4509120"/>
            <a:ext cx="2304256" cy="1296144"/>
          </a:xfrm>
          <a:prstGeom prst="rect">
            <a:avLst/>
          </a:prstGeom>
          <a:noFill/>
        </p:spPr>
      </p:pic>
      <p:sp>
        <p:nvSpPr>
          <p:cNvPr id="20" name="TextBox 19"/>
          <p:cNvSpPr txBox="1"/>
          <p:nvPr/>
        </p:nvSpPr>
        <p:spPr>
          <a:xfrm>
            <a:off x="6732240" y="5805264"/>
            <a:ext cx="1592103" cy="369332"/>
          </a:xfrm>
          <a:prstGeom prst="rect">
            <a:avLst/>
          </a:prstGeom>
          <a:noFill/>
        </p:spPr>
        <p:txBody>
          <a:bodyPr wrap="none" rtlCol="0">
            <a:spAutoFit/>
          </a:bodyPr>
          <a:lstStyle/>
          <a:p>
            <a:r>
              <a:rPr lang="id-ID" dirty="0" smtClean="0">
                <a:solidFill>
                  <a:schemeClr val="tx1">
                    <a:lumMod val="75000"/>
                    <a:lumOff val="25000"/>
                  </a:schemeClr>
                </a:solidFill>
              </a:rPr>
              <a:t>Breast Pump</a:t>
            </a:r>
            <a:endParaRPr lang="id-ID" dirty="0">
              <a:solidFill>
                <a:schemeClr val="tx1">
                  <a:lumMod val="75000"/>
                  <a:lumOff val="25000"/>
                </a:schemeClr>
              </a:solidFill>
            </a:endParaRPr>
          </a:p>
        </p:txBody>
      </p:sp>
      <p:sp>
        <p:nvSpPr>
          <p:cNvPr id="21" name="Rectangle 20"/>
          <p:cNvSpPr/>
          <p:nvPr/>
        </p:nvSpPr>
        <p:spPr>
          <a:xfrm>
            <a:off x="963027" y="332656"/>
            <a:ext cx="7245894" cy="707886"/>
          </a:xfrm>
          <a:prstGeom prst="rect">
            <a:avLst/>
          </a:prstGeom>
          <a:noFill/>
        </p:spPr>
        <p:txBody>
          <a:bodyPr wrap="none" lIns="91440" tIns="45720" rIns="91440" bIns="45720">
            <a:spAutoFit/>
          </a:bodyPr>
          <a:lstStyle/>
          <a:p>
            <a:pPr algn="ctr"/>
            <a:r>
              <a:rPr lang="id-ID" sz="40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Fasilitas </a:t>
            </a:r>
            <a:r>
              <a:rPr lang="id-ID"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Penunjang Medis</a:t>
            </a:r>
            <a:endParaRPr lang="id-ID" sz="40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lstStyle/>
          <a:p>
            <a:pPr>
              <a:buNone/>
            </a:pPr>
            <a:endParaRPr lang="id-ID" dirty="0" smtClean="0"/>
          </a:p>
          <a:p>
            <a:pPr>
              <a:buNone/>
            </a:pPr>
            <a:r>
              <a:rPr lang="id-ID" dirty="0" smtClean="0"/>
              <a:t>     </a:t>
            </a:r>
            <a:r>
              <a:rPr lang="id-ID" dirty="0" smtClean="0">
                <a:solidFill>
                  <a:schemeClr val="tx1">
                    <a:lumMod val="75000"/>
                    <a:lumOff val="25000"/>
                  </a:schemeClr>
                </a:solidFill>
              </a:rPr>
              <a:t>Bagaimanakah cara kerja instrumentasi ECG </a:t>
            </a:r>
          </a:p>
          <a:p>
            <a:pPr>
              <a:buNone/>
            </a:pPr>
            <a:r>
              <a:rPr lang="id-ID" dirty="0" smtClean="0">
                <a:solidFill>
                  <a:schemeClr val="tx1">
                    <a:lumMod val="75000"/>
                    <a:lumOff val="25000"/>
                  </a:schemeClr>
                </a:solidFill>
              </a:rPr>
              <a:t>(</a:t>
            </a:r>
            <a:r>
              <a:rPr lang="id-ID" i="1" dirty="0" smtClean="0">
                <a:solidFill>
                  <a:schemeClr val="tx1">
                    <a:lumMod val="75000"/>
                    <a:lumOff val="25000"/>
                  </a:schemeClr>
                </a:solidFill>
              </a:rPr>
              <a:t>electrocardiograph</a:t>
            </a:r>
            <a:r>
              <a:rPr lang="id-ID" dirty="0" smtClean="0">
                <a:solidFill>
                  <a:schemeClr val="tx1">
                    <a:lumMod val="75000"/>
                    <a:lumOff val="25000"/>
                  </a:schemeClr>
                </a:solidFill>
              </a:rPr>
              <a:t>) yang berfungsi sebagai perekam sinyal </a:t>
            </a:r>
          </a:p>
          <a:p>
            <a:pPr>
              <a:buNone/>
            </a:pPr>
            <a:r>
              <a:rPr lang="id-ID" dirty="0" smtClean="0">
                <a:solidFill>
                  <a:schemeClr val="tx1">
                    <a:lumMod val="75000"/>
                    <a:lumOff val="25000"/>
                  </a:schemeClr>
                </a:solidFill>
              </a:rPr>
              <a:t>listrik jantung? </a:t>
            </a:r>
          </a:p>
          <a:p>
            <a:pPr>
              <a:buNone/>
            </a:pPr>
            <a:endParaRPr lang="id-ID" dirty="0" smtClean="0">
              <a:solidFill>
                <a:schemeClr val="tx1">
                  <a:lumMod val="75000"/>
                  <a:lumOff val="25000"/>
                </a:schemeClr>
              </a:solidFill>
            </a:endParaRPr>
          </a:p>
          <a:p>
            <a:pPr marL="457200" indent="-457200">
              <a:buAutoNum type="arabicPeriod"/>
            </a:pPr>
            <a:endParaRPr lang="id-ID" dirty="0" smtClean="0">
              <a:solidFill>
                <a:schemeClr val="tx1">
                  <a:lumMod val="75000"/>
                  <a:lumOff val="25000"/>
                </a:schemeClr>
              </a:solidFill>
            </a:endParaRPr>
          </a:p>
          <a:p>
            <a:pPr marL="457200" indent="-457200">
              <a:buAutoNum type="arabicPeriod"/>
            </a:pPr>
            <a:r>
              <a:rPr lang="id-ID" dirty="0" smtClean="0">
                <a:solidFill>
                  <a:schemeClr val="tx1">
                    <a:lumMod val="75000"/>
                    <a:lumOff val="25000"/>
                  </a:schemeClr>
                </a:solidFill>
              </a:rPr>
              <a:t>Dilakukan di Rumah Sakit Ibu dan Anak Hermina, Jl. Ring Road I Kav.23, 25, 27, Perumahan Taman Yasmin, Bogor, Jawa Barat 16113, selama 1 juni – 16 juli 2015;</a:t>
            </a:r>
          </a:p>
          <a:p>
            <a:pPr marL="457200" indent="-457200">
              <a:buAutoNum type="arabicPeriod" startAt="2"/>
            </a:pPr>
            <a:r>
              <a:rPr lang="id-ID" dirty="0" smtClean="0">
                <a:solidFill>
                  <a:schemeClr val="tx1">
                    <a:lumMod val="75000"/>
                    <a:lumOff val="25000"/>
                  </a:schemeClr>
                </a:solidFill>
              </a:rPr>
              <a:t>Waktu operasional dilakukan selama senin – </a:t>
            </a:r>
            <a:r>
              <a:rPr lang="id-ID" dirty="0" smtClean="0">
                <a:solidFill>
                  <a:schemeClr val="tx1">
                    <a:lumMod val="75000"/>
                    <a:lumOff val="25000"/>
                  </a:schemeClr>
                </a:solidFill>
              </a:rPr>
              <a:t>jum’at</a:t>
            </a:r>
            <a:r>
              <a:rPr lang="id-ID" dirty="0" smtClean="0">
                <a:solidFill>
                  <a:schemeClr val="tx1">
                    <a:lumMod val="75000"/>
                    <a:lumOff val="25000"/>
                  </a:schemeClr>
                </a:solidFill>
              </a:rPr>
              <a:t> </a:t>
            </a:r>
            <a:endParaRPr lang="id-ID" dirty="0" smtClean="0">
              <a:solidFill>
                <a:schemeClr val="tx1">
                  <a:lumMod val="75000"/>
                  <a:lumOff val="25000"/>
                </a:schemeClr>
              </a:solidFill>
            </a:endParaRPr>
          </a:p>
          <a:p>
            <a:pPr>
              <a:buNone/>
            </a:pPr>
            <a:r>
              <a:rPr lang="id-ID" dirty="0" smtClean="0">
                <a:solidFill>
                  <a:schemeClr val="tx1">
                    <a:lumMod val="75000"/>
                    <a:lumOff val="25000"/>
                  </a:schemeClr>
                </a:solidFill>
              </a:rPr>
              <a:t>      pukul 08:00 – </a:t>
            </a:r>
            <a:r>
              <a:rPr lang="id-ID" dirty="0" smtClean="0">
                <a:solidFill>
                  <a:schemeClr val="tx1">
                    <a:lumMod val="75000"/>
                    <a:lumOff val="25000"/>
                  </a:schemeClr>
                </a:solidFill>
              </a:rPr>
              <a:t>16:00 dan sabtu pukul 08:00 – 14:00</a:t>
            </a:r>
            <a:endParaRPr lang="id-ID" dirty="0" smtClean="0">
              <a:solidFill>
                <a:schemeClr val="tx1">
                  <a:lumMod val="75000"/>
                  <a:lumOff val="25000"/>
                </a:schemeClr>
              </a:solidFill>
            </a:endParaRPr>
          </a:p>
          <a:p>
            <a:pPr marL="457200" indent="-457200">
              <a:buAutoNum type="arabicPeriod" startAt="3"/>
            </a:pPr>
            <a:r>
              <a:rPr lang="id-ID" dirty="0" smtClean="0">
                <a:solidFill>
                  <a:schemeClr val="tx1">
                    <a:lumMod val="75000"/>
                    <a:lumOff val="25000"/>
                  </a:schemeClr>
                </a:solidFill>
              </a:rPr>
              <a:t>Jumlah ECG terbatas dan hanya berada di ruang praktik</a:t>
            </a:r>
          </a:p>
          <a:p>
            <a:pPr marL="457200" indent="-457200">
              <a:buNone/>
            </a:pPr>
            <a:r>
              <a:rPr lang="id-ID" dirty="0" smtClean="0">
                <a:solidFill>
                  <a:schemeClr val="tx1">
                    <a:lumMod val="75000"/>
                    <a:lumOff val="25000"/>
                  </a:schemeClr>
                </a:solidFill>
              </a:rPr>
              <a:t>      tertentu seperti poli neuro/jantung.</a:t>
            </a:r>
          </a:p>
        </p:txBody>
      </p:sp>
      <p:sp>
        <p:nvSpPr>
          <p:cNvPr id="4" name="Rectangle 3"/>
          <p:cNvSpPr/>
          <p:nvPr/>
        </p:nvSpPr>
        <p:spPr>
          <a:xfrm>
            <a:off x="0" y="0"/>
            <a:ext cx="3707904" cy="523220"/>
          </a:xfrm>
          <a:prstGeom prst="rect">
            <a:avLst/>
          </a:prstGeom>
          <a:noFill/>
        </p:spPr>
        <p:txBody>
          <a:bodyPr wrap="square" lIns="91440" tIns="45720" rIns="91440" bIns="45720">
            <a:spAutoFit/>
          </a:bodyPr>
          <a:lstStyle/>
          <a:p>
            <a:pPr algn="ctr"/>
            <a:r>
              <a:rPr lang="id-ID" sz="2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Perumusan Masalah</a:t>
            </a:r>
            <a:endParaRPr lang="id-ID" sz="28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5" name="Rectangle 4"/>
          <p:cNvSpPr/>
          <p:nvPr/>
        </p:nvSpPr>
        <p:spPr>
          <a:xfrm>
            <a:off x="0" y="2204864"/>
            <a:ext cx="3788217" cy="523220"/>
          </a:xfrm>
          <a:prstGeom prst="rect">
            <a:avLst/>
          </a:prstGeom>
          <a:noFill/>
        </p:spPr>
        <p:txBody>
          <a:bodyPr wrap="none" lIns="91440" tIns="45720" rIns="91440" bIns="45720">
            <a:spAutoFit/>
          </a:bodyPr>
          <a:lstStyle/>
          <a:p>
            <a:pPr algn="ctr"/>
            <a:r>
              <a:rPr lang="id-ID" sz="2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Pembatasan Masalah</a:t>
            </a:r>
            <a:endParaRPr lang="id-ID" sz="28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83768" y="404664"/>
            <a:ext cx="3926075" cy="707886"/>
          </a:xfrm>
          <a:prstGeom prst="rect">
            <a:avLst/>
          </a:prstGeom>
          <a:noFill/>
        </p:spPr>
        <p:txBody>
          <a:bodyPr wrap="none" lIns="91440" tIns="45720" rIns="91440" bIns="45720">
            <a:spAutoFit/>
          </a:bodyPr>
          <a:lstStyle/>
          <a:p>
            <a:pPr algn="ctr"/>
            <a:r>
              <a:rPr lang="id-ID" sz="40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Landasan Teori</a:t>
            </a:r>
            <a:endParaRPr lang="id-ID" sz="40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6" name="Content Placeholder 5"/>
          <p:cNvSpPr>
            <a:spLocks noGrp="1"/>
          </p:cNvSpPr>
          <p:nvPr>
            <p:ph sz="quarter" idx="1"/>
          </p:nvPr>
        </p:nvSpPr>
        <p:spPr>
          <a:xfrm>
            <a:off x="0" y="1412776"/>
            <a:ext cx="9144000" cy="5445224"/>
          </a:xfrm>
        </p:spPr>
        <p:txBody>
          <a:bodyPr>
            <a:normAutofit/>
          </a:bodyPr>
          <a:lstStyle/>
          <a:p>
            <a:pPr>
              <a:buNone/>
            </a:pPr>
            <a:r>
              <a:rPr lang="id-ID" u="sng" dirty="0" smtClean="0">
                <a:solidFill>
                  <a:srgbClr val="002060"/>
                </a:solidFill>
              </a:rPr>
              <a:t>Hukum Biolistrik</a:t>
            </a:r>
          </a:p>
          <a:p>
            <a:pPr>
              <a:buNone/>
            </a:pPr>
            <a:endParaRPr lang="id-ID" u="sng" dirty="0" smtClean="0">
              <a:solidFill>
                <a:schemeClr val="tx1">
                  <a:lumMod val="75000"/>
                  <a:lumOff val="25000"/>
                </a:schemeClr>
              </a:solidFill>
            </a:endParaRPr>
          </a:p>
          <a:p>
            <a:pPr>
              <a:buNone/>
            </a:pPr>
            <a:r>
              <a:rPr lang="en-US" dirty="0" smtClean="0">
                <a:solidFill>
                  <a:schemeClr val="tx1">
                    <a:lumMod val="75000"/>
                    <a:lumOff val="25000"/>
                  </a:schemeClr>
                </a:solidFill>
              </a:rPr>
              <a:t>1. </a:t>
            </a:r>
            <a:r>
              <a:rPr lang="en-US" dirty="0" err="1" smtClean="0">
                <a:solidFill>
                  <a:schemeClr val="tx1">
                    <a:lumMod val="75000"/>
                    <a:lumOff val="25000"/>
                  </a:schemeClr>
                </a:solidFill>
              </a:rPr>
              <a:t>Hukum</a:t>
            </a:r>
            <a:r>
              <a:rPr lang="en-US" dirty="0" smtClean="0">
                <a:solidFill>
                  <a:schemeClr val="tx1">
                    <a:lumMod val="75000"/>
                    <a:lumOff val="25000"/>
                  </a:schemeClr>
                </a:solidFill>
              </a:rPr>
              <a:t> Ohm : “</a:t>
            </a:r>
            <a:r>
              <a:rPr lang="en-US" dirty="0" err="1" smtClean="0">
                <a:solidFill>
                  <a:schemeClr val="tx1">
                    <a:lumMod val="75000"/>
                    <a:lumOff val="25000"/>
                  </a:schemeClr>
                </a:solidFill>
              </a:rPr>
              <a:t>Perbedaan</a:t>
            </a:r>
            <a:r>
              <a:rPr lang="en-US" dirty="0" smtClean="0">
                <a:solidFill>
                  <a:schemeClr val="tx1">
                    <a:lumMod val="75000"/>
                    <a:lumOff val="25000"/>
                  </a:schemeClr>
                </a:solidFill>
              </a:rPr>
              <a:t> </a:t>
            </a:r>
            <a:r>
              <a:rPr lang="en-US" dirty="0" err="1" smtClean="0">
                <a:solidFill>
                  <a:schemeClr val="tx1">
                    <a:lumMod val="75000"/>
                    <a:lumOff val="25000"/>
                  </a:schemeClr>
                </a:solidFill>
              </a:rPr>
              <a:t>potensial</a:t>
            </a:r>
            <a:r>
              <a:rPr lang="en-US" dirty="0" smtClean="0">
                <a:solidFill>
                  <a:schemeClr val="tx1">
                    <a:lumMod val="75000"/>
                    <a:lumOff val="25000"/>
                  </a:schemeClr>
                </a:solidFill>
              </a:rPr>
              <a:t> </a:t>
            </a:r>
            <a:r>
              <a:rPr lang="en-US" dirty="0" err="1" smtClean="0">
                <a:solidFill>
                  <a:schemeClr val="tx1">
                    <a:lumMod val="75000"/>
                    <a:lumOff val="25000"/>
                  </a:schemeClr>
                </a:solidFill>
              </a:rPr>
              <a:t>antara</a:t>
            </a:r>
            <a:r>
              <a:rPr lang="en-US" dirty="0" smtClean="0">
                <a:solidFill>
                  <a:schemeClr val="tx1">
                    <a:lumMod val="75000"/>
                    <a:lumOff val="25000"/>
                  </a:schemeClr>
                </a:solidFill>
              </a:rPr>
              <a:t> </a:t>
            </a:r>
            <a:r>
              <a:rPr lang="en-US" dirty="0" err="1" smtClean="0">
                <a:solidFill>
                  <a:schemeClr val="tx1">
                    <a:lumMod val="75000"/>
                    <a:lumOff val="25000"/>
                  </a:schemeClr>
                </a:solidFill>
              </a:rPr>
              <a:t>ujung</a:t>
            </a:r>
            <a:r>
              <a:rPr lang="en-US" dirty="0" smtClean="0">
                <a:solidFill>
                  <a:schemeClr val="tx1">
                    <a:lumMod val="75000"/>
                    <a:lumOff val="25000"/>
                  </a:schemeClr>
                </a:solidFill>
              </a:rPr>
              <a:t> </a:t>
            </a:r>
            <a:r>
              <a:rPr lang="id-ID" dirty="0" smtClean="0">
                <a:solidFill>
                  <a:schemeClr val="tx1">
                    <a:lumMod val="75000"/>
                    <a:lumOff val="25000"/>
                  </a:schemeClr>
                </a:solidFill>
              </a:rPr>
              <a:t> </a:t>
            </a:r>
            <a:r>
              <a:rPr lang="en-US" dirty="0" err="1" smtClean="0">
                <a:solidFill>
                  <a:schemeClr val="tx1">
                    <a:lumMod val="75000"/>
                    <a:lumOff val="25000"/>
                  </a:schemeClr>
                </a:solidFill>
              </a:rPr>
              <a:t>konduktor</a:t>
            </a:r>
            <a:r>
              <a:rPr lang="en-US" dirty="0" smtClean="0">
                <a:solidFill>
                  <a:schemeClr val="tx1">
                    <a:lumMod val="75000"/>
                    <a:lumOff val="25000"/>
                  </a:schemeClr>
                </a:solidFill>
              </a:rPr>
              <a:t> </a:t>
            </a:r>
            <a:r>
              <a:rPr lang="en-US" dirty="0" err="1" smtClean="0">
                <a:solidFill>
                  <a:schemeClr val="tx1">
                    <a:lumMod val="75000"/>
                    <a:lumOff val="25000"/>
                  </a:schemeClr>
                </a:solidFill>
              </a:rPr>
              <a:t>berbanding</a:t>
            </a:r>
            <a:r>
              <a:rPr lang="en-US" dirty="0" smtClean="0">
                <a:solidFill>
                  <a:schemeClr val="tx1">
                    <a:lumMod val="75000"/>
                    <a:lumOff val="25000"/>
                  </a:schemeClr>
                </a:solidFill>
              </a:rPr>
              <a:t> </a:t>
            </a:r>
            <a:r>
              <a:rPr lang="en-US" dirty="0" err="1" smtClean="0">
                <a:solidFill>
                  <a:schemeClr val="tx1">
                    <a:lumMod val="75000"/>
                    <a:lumOff val="25000"/>
                  </a:schemeClr>
                </a:solidFill>
              </a:rPr>
              <a:t>lurus</a:t>
            </a:r>
            <a:r>
              <a:rPr lang="en-US" dirty="0" smtClean="0">
                <a:solidFill>
                  <a:schemeClr val="tx1">
                    <a:lumMod val="75000"/>
                    <a:lumOff val="25000"/>
                  </a:schemeClr>
                </a:solidFill>
              </a:rPr>
              <a:t> </a:t>
            </a:r>
            <a:r>
              <a:rPr lang="en-US" dirty="0" err="1" smtClean="0">
                <a:solidFill>
                  <a:schemeClr val="tx1">
                    <a:lumMod val="75000"/>
                    <a:lumOff val="25000"/>
                  </a:schemeClr>
                </a:solidFill>
              </a:rPr>
              <a:t>dengan</a:t>
            </a:r>
            <a:r>
              <a:rPr lang="en-US" dirty="0" smtClean="0">
                <a:solidFill>
                  <a:schemeClr val="tx1">
                    <a:lumMod val="75000"/>
                    <a:lumOff val="25000"/>
                  </a:schemeClr>
                </a:solidFill>
              </a:rPr>
              <a:t> </a:t>
            </a:r>
            <a:r>
              <a:rPr lang="en-US" dirty="0" err="1" smtClean="0">
                <a:solidFill>
                  <a:schemeClr val="tx1">
                    <a:lumMod val="75000"/>
                    <a:lumOff val="25000"/>
                  </a:schemeClr>
                </a:solidFill>
              </a:rPr>
              <a:t>arus</a:t>
            </a:r>
            <a:r>
              <a:rPr lang="en-US" dirty="0" smtClean="0">
                <a:solidFill>
                  <a:schemeClr val="tx1">
                    <a:lumMod val="75000"/>
                    <a:lumOff val="25000"/>
                  </a:schemeClr>
                </a:solidFill>
              </a:rPr>
              <a:t> yang </a:t>
            </a:r>
            <a:r>
              <a:rPr lang="en-US" dirty="0" err="1" smtClean="0">
                <a:solidFill>
                  <a:schemeClr val="tx1">
                    <a:lumMod val="75000"/>
                    <a:lumOff val="25000"/>
                  </a:schemeClr>
                </a:solidFill>
              </a:rPr>
              <a:t>melewati</a:t>
            </a:r>
            <a:r>
              <a:rPr lang="en-US" dirty="0" smtClean="0">
                <a:solidFill>
                  <a:schemeClr val="tx1">
                    <a:lumMod val="75000"/>
                    <a:lumOff val="25000"/>
                  </a:schemeClr>
                </a:solidFill>
              </a:rPr>
              <a:t>, </a:t>
            </a:r>
            <a:r>
              <a:rPr lang="en-US" dirty="0" err="1" smtClean="0">
                <a:solidFill>
                  <a:schemeClr val="tx1">
                    <a:lumMod val="75000"/>
                    <a:lumOff val="25000"/>
                  </a:schemeClr>
                </a:solidFill>
              </a:rPr>
              <a:t>dan</a:t>
            </a:r>
            <a:r>
              <a:rPr lang="en-US" dirty="0" smtClean="0">
                <a:solidFill>
                  <a:schemeClr val="tx1">
                    <a:lumMod val="75000"/>
                    <a:lumOff val="25000"/>
                  </a:schemeClr>
                </a:solidFill>
              </a:rPr>
              <a:t> </a:t>
            </a:r>
            <a:r>
              <a:rPr lang="en-US" dirty="0" err="1" smtClean="0">
                <a:solidFill>
                  <a:schemeClr val="tx1">
                    <a:lumMod val="75000"/>
                    <a:lumOff val="25000"/>
                  </a:schemeClr>
                </a:solidFill>
              </a:rPr>
              <a:t>tahanan</a:t>
            </a:r>
            <a:r>
              <a:rPr lang="en-US" dirty="0" smtClean="0">
                <a:solidFill>
                  <a:schemeClr val="tx1">
                    <a:lumMod val="75000"/>
                    <a:lumOff val="25000"/>
                  </a:schemeClr>
                </a:solidFill>
              </a:rPr>
              <a:t> </a:t>
            </a:r>
            <a:r>
              <a:rPr lang="en-US" dirty="0" err="1" smtClean="0">
                <a:solidFill>
                  <a:schemeClr val="tx1">
                    <a:lumMod val="75000"/>
                    <a:lumOff val="25000"/>
                  </a:schemeClr>
                </a:solidFill>
              </a:rPr>
              <a:t>dari</a:t>
            </a:r>
            <a:r>
              <a:rPr lang="en-US" dirty="0" smtClean="0">
                <a:solidFill>
                  <a:schemeClr val="tx1">
                    <a:lumMod val="75000"/>
                    <a:lumOff val="25000"/>
                  </a:schemeClr>
                </a:solidFill>
              </a:rPr>
              <a:t> </a:t>
            </a:r>
            <a:r>
              <a:rPr lang="en-US" dirty="0" err="1" smtClean="0">
                <a:solidFill>
                  <a:schemeClr val="tx1">
                    <a:lumMod val="75000"/>
                    <a:lumOff val="25000"/>
                  </a:schemeClr>
                </a:solidFill>
              </a:rPr>
              <a:t>konduktor</a:t>
            </a:r>
            <a:r>
              <a:rPr lang="en-US" dirty="0" smtClean="0">
                <a:solidFill>
                  <a:schemeClr val="tx1">
                    <a:lumMod val="75000"/>
                    <a:lumOff val="25000"/>
                  </a:schemeClr>
                </a:solidFill>
              </a:rPr>
              <a:t>”.</a:t>
            </a:r>
          </a:p>
          <a:p>
            <a:pPr>
              <a:buNone/>
            </a:pPr>
            <a:r>
              <a:rPr lang="en-US" dirty="0" smtClean="0">
                <a:solidFill>
                  <a:schemeClr val="tx1">
                    <a:lumMod val="75000"/>
                    <a:lumOff val="25000"/>
                  </a:schemeClr>
                </a:solidFill>
              </a:rPr>
              <a:t>    </a:t>
            </a:r>
            <a:r>
              <a:rPr lang="en-US" b="1" dirty="0" smtClean="0">
                <a:solidFill>
                  <a:schemeClr val="tx1">
                    <a:lumMod val="75000"/>
                    <a:lumOff val="25000"/>
                  </a:schemeClr>
                </a:solidFill>
              </a:rPr>
              <a:t>V = I.R</a:t>
            </a:r>
            <a:r>
              <a:rPr lang="en-US" b="1" dirty="0" smtClean="0">
                <a:solidFill>
                  <a:schemeClr val="tx1">
                    <a:lumMod val="75000"/>
                    <a:lumOff val="25000"/>
                  </a:schemeClr>
                </a:solidFill>
              </a:rPr>
              <a:t>, </a:t>
            </a:r>
            <a:r>
              <a:rPr lang="en-US" b="1" dirty="0" smtClean="0">
                <a:solidFill>
                  <a:schemeClr val="tx1">
                    <a:lumMod val="75000"/>
                    <a:lumOff val="25000"/>
                  </a:schemeClr>
                </a:solidFill>
              </a:rPr>
              <a:t>I =V/R </a:t>
            </a:r>
            <a:r>
              <a:rPr lang="en-US" b="1" dirty="0" err="1" smtClean="0">
                <a:solidFill>
                  <a:schemeClr val="tx1">
                    <a:lumMod val="75000"/>
                    <a:lumOff val="25000"/>
                  </a:schemeClr>
                </a:solidFill>
              </a:rPr>
              <a:t>atau</a:t>
            </a:r>
            <a:r>
              <a:rPr lang="en-US" b="1" dirty="0" smtClean="0">
                <a:solidFill>
                  <a:schemeClr val="tx1">
                    <a:lumMod val="75000"/>
                    <a:lumOff val="25000"/>
                  </a:schemeClr>
                </a:solidFill>
              </a:rPr>
              <a:t> R=V/I</a:t>
            </a:r>
          </a:p>
          <a:p>
            <a:pPr>
              <a:buNone/>
            </a:pPr>
            <a:r>
              <a:rPr lang="en-US" sz="1800" i="1" dirty="0" smtClean="0">
                <a:solidFill>
                  <a:schemeClr val="tx1">
                    <a:lumMod val="75000"/>
                    <a:lumOff val="25000"/>
                  </a:schemeClr>
                </a:solidFill>
              </a:rPr>
              <a:t>    V=</a:t>
            </a:r>
            <a:r>
              <a:rPr lang="en-US" sz="1800" i="1" dirty="0" err="1" smtClean="0">
                <a:solidFill>
                  <a:schemeClr val="tx1">
                    <a:lumMod val="75000"/>
                    <a:lumOff val="25000"/>
                  </a:schemeClr>
                </a:solidFill>
              </a:rPr>
              <a:t>tegangan</a:t>
            </a:r>
            <a:r>
              <a:rPr lang="en-US" sz="1800" i="1" dirty="0" smtClean="0">
                <a:solidFill>
                  <a:schemeClr val="tx1">
                    <a:lumMod val="75000"/>
                    <a:lumOff val="25000"/>
                  </a:schemeClr>
                </a:solidFill>
              </a:rPr>
              <a:t> (volt), I=</a:t>
            </a:r>
            <a:r>
              <a:rPr lang="en-US" sz="1800" i="1" dirty="0" err="1" smtClean="0">
                <a:solidFill>
                  <a:schemeClr val="tx1">
                    <a:lumMod val="75000"/>
                    <a:lumOff val="25000"/>
                  </a:schemeClr>
                </a:solidFill>
              </a:rPr>
              <a:t>kuat</a:t>
            </a:r>
            <a:r>
              <a:rPr lang="en-US" sz="1800" i="1" dirty="0" smtClean="0">
                <a:solidFill>
                  <a:schemeClr val="tx1">
                    <a:lumMod val="75000"/>
                    <a:lumOff val="25000"/>
                  </a:schemeClr>
                </a:solidFill>
              </a:rPr>
              <a:t> </a:t>
            </a:r>
            <a:r>
              <a:rPr lang="en-US" sz="1800" i="1" dirty="0" err="1" smtClean="0">
                <a:solidFill>
                  <a:schemeClr val="tx1">
                    <a:lumMod val="75000"/>
                    <a:lumOff val="25000"/>
                  </a:schemeClr>
                </a:solidFill>
              </a:rPr>
              <a:t>arus</a:t>
            </a:r>
            <a:r>
              <a:rPr lang="en-US" sz="1800" i="1" dirty="0" smtClean="0">
                <a:solidFill>
                  <a:schemeClr val="tx1">
                    <a:lumMod val="75000"/>
                    <a:lumOff val="25000"/>
                  </a:schemeClr>
                </a:solidFill>
              </a:rPr>
              <a:t>(ampere), R=</a:t>
            </a:r>
            <a:r>
              <a:rPr lang="en-US" sz="1800" i="1" dirty="0" err="1" smtClean="0">
                <a:solidFill>
                  <a:schemeClr val="tx1">
                    <a:lumMod val="75000"/>
                    <a:lumOff val="25000"/>
                  </a:schemeClr>
                </a:solidFill>
              </a:rPr>
              <a:t>hambatan</a:t>
            </a:r>
            <a:r>
              <a:rPr lang="en-US" sz="1800" i="1" dirty="0" smtClean="0">
                <a:solidFill>
                  <a:schemeClr val="tx1">
                    <a:lumMod val="75000"/>
                    <a:lumOff val="25000"/>
                  </a:schemeClr>
                </a:solidFill>
              </a:rPr>
              <a:t> (ohm)</a:t>
            </a:r>
            <a:endParaRPr lang="id-ID" sz="1800" i="1" dirty="0" smtClean="0">
              <a:solidFill>
                <a:schemeClr val="tx1">
                  <a:lumMod val="75000"/>
                  <a:lumOff val="25000"/>
                </a:schemeClr>
              </a:solidFill>
            </a:endParaRPr>
          </a:p>
          <a:p>
            <a:pPr>
              <a:buNone/>
            </a:pPr>
            <a:endParaRPr lang="en-US" sz="1800" i="1" dirty="0" smtClean="0">
              <a:solidFill>
                <a:schemeClr val="tx1">
                  <a:lumMod val="75000"/>
                  <a:lumOff val="25000"/>
                </a:schemeClr>
              </a:solidFill>
            </a:endParaRPr>
          </a:p>
          <a:p>
            <a:pPr>
              <a:buNone/>
            </a:pPr>
            <a:r>
              <a:rPr lang="en-US" dirty="0" smtClean="0">
                <a:solidFill>
                  <a:schemeClr val="tx1">
                    <a:lumMod val="75000"/>
                    <a:lumOff val="25000"/>
                  </a:schemeClr>
                </a:solidFill>
              </a:rPr>
              <a:t>2. </a:t>
            </a:r>
            <a:r>
              <a:rPr lang="en-US" dirty="0" err="1" smtClean="0">
                <a:solidFill>
                  <a:schemeClr val="tx1">
                    <a:lumMod val="75000"/>
                    <a:lumOff val="25000"/>
                  </a:schemeClr>
                </a:solidFill>
              </a:rPr>
              <a:t>Hukum</a:t>
            </a:r>
            <a:r>
              <a:rPr lang="en-US" dirty="0" smtClean="0">
                <a:solidFill>
                  <a:schemeClr val="tx1">
                    <a:lumMod val="75000"/>
                    <a:lumOff val="25000"/>
                  </a:schemeClr>
                </a:solidFill>
              </a:rPr>
              <a:t> Joule : “</a:t>
            </a:r>
            <a:r>
              <a:rPr lang="en-US" dirty="0" err="1" smtClean="0">
                <a:solidFill>
                  <a:schemeClr val="tx1">
                    <a:lumMod val="75000"/>
                    <a:lumOff val="25000"/>
                  </a:schemeClr>
                </a:solidFill>
              </a:rPr>
              <a:t>Arus</a:t>
            </a:r>
            <a:r>
              <a:rPr lang="en-US" dirty="0" smtClean="0">
                <a:solidFill>
                  <a:schemeClr val="tx1">
                    <a:lumMod val="75000"/>
                    <a:lumOff val="25000"/>
                  </a:schemeClr>
                </a:solidFill>
              </a:rPr>
              <a:t> </a:t>
            </a:r>
            <a:r>
              <a:rPr lang="en-US" dirty="0" err="1" smtClean="0">
                <a:solidFill>
                  <a:schemeClr val="tx1">
                    <a:lumMod val="75000"/>
                    <a:lumOff val="25000"/>
                  </a:schemeClr>
                </a:solidFill>
              </a:rPr>
              <a:t>listrik</a:t>
            </a:r>
            <a:r>
              <a:rPr lang="en-US" dirty="0" smtClean="0">
                <a:solidFill>
                  <a:schemeClr val="tx1">
                    <a:lumMod val="75000"/>
                    <a:lumOff val="25000"/>
                  </a:schemeClr>
                </a:solidFill>
              </a:rPr>
              <a:t> yang </a:t>
            </a:r>
            <a:r>
              <a:rPr lang="en-US" dirty="0" err="1" smtClean="0">
                <a:solidFill>
                  <a:schemeClr val="tx1">
                    <a:lumMod val="75000"/>
                    <a:lumOff val="25000"/>
                  </a:schemeClr>
                </a:solidFill>
              </a:rPr>
              <a:t>melewati</a:t>
            </a:r>
            <a:r>
              <a:rPr lang="en-US" dirty="0" smtClean="0">
                <a:solidFill>
                  <a:schemeClr val="tx1">
                    <a:lumMod val="75000"/>
                    <a:lumOff val="25000"/>
                  </a:schemeClr>
                </a:solidFill>
              </a:rPr>
              <a:t> </a:t>
            </a:r>
            <a:r>
              <a:rPr lang="en-US" dirty="0" err="1" smtClean="0">
                <a:solidFill>
                  <a:schemeClr val="tx1">
                    <a:lumMod val="75000"/>
                    <a:lumOff val="25000"/>
                  </a:schemeClr>
                </a:solidFill>
              </a:rPr>
              <a:t>konduktor</a:t>
            </a:r>
            <a:r>
              <a:rPr lang="en-US" dirty="0" smtClean="0">
                <a:solidFill>
                  <a:schemeClr val="tx1">
                    <a:lumMod val="75000"/>
                    <a:lumOff val="25000"/>
                  </a:schemeClr>
                </a:solidFill>
              </a:rPr>
              <a:t> </a:t>
            </a:r>
            <a:r>
              <a:rPr lang="en-US" dirty="0" err="1" smtClean="0">
                <a:solidFill>
                  <a:schemeClr val="tx1">
                    <a:lumMod val="75000"/>
                    <a:lumOff val="25000"/>
                  </a:schemeClr>
                </a:solidFill>
              </a:rPr>
              <a:t>dengan</a:t>
            </a:r>
            <a:r>
              <a:rPr lang="en-US" dirty="0" smtClean="0">
                <a:solidFill>
                  <a:schemeClr val="tx1">
                    <a:lumMod val="75000"/>
                    <a:lumOff val="25000"/>
                  </a:schemeClr>
                </a:solidFill>
              </a:rPr>
              <a:t> </a:t>
            </a:r>
            <a:r>
              <a:rPr lang="en-US" dirty="0" err="1" smtClean="0">
                <a:solidFill>
                  <a:schemeClr val="tx1">
                    <a:lumMod val="75000"/>
                    <a:lumOff val="25000"/>
                  </a:schemeClr>
                </a:solidFill>
              </a:rPr>
              <a:t>beda</a:t>
            </a:r>
            <a:r>
              <a:rPr lang="en-US" dirty="0" smtClean="0">
                <a:solidFill>
                  <a:schemeClr val="tx1">
                    <a:lumMod val="75000"/>
                    <a:lumOff val="25000"/>
                  </a:schemeClr>
                </a:solidFill>
              </a:rPr>
              <a:t> </a:t>
            </a:r>
            <a:r>
              <a:rPr lang="en-US" dirty="0" err="1" smtClean="0">
                <a:solidFill>
                  <a:schemeClr val="tx1">
                    <a:lumMod val="75000"/>
                    <a:lumOff val="25000"/>
                  </a:schemeClr>
                </a:solidFill>
              </a:rPr>
              <a:t>potensial</a:t>
            </a:r>
            <a:r>
              <a:rPr lang="en-US" dirty="0" smtClean="0">
                <a:solidFill>
                  <a:schemeClr val="tx1">
                    <a:lumMod val="75000"/>
                    <a:lumOff val="25000"/>
                  </a:schemeClr>
                </a:solidFill>
              </a:rPr>
              <a:t> V, </a:t>
            </a:r>
            <a:r>
              <a:rPr lang="en-US" dirty="0" err="1" smtClean="0">
                <a:solidFill>
                  <a:schemeClr val="tx1">
                    <a:lumMod val="75000"/>
                    <a:lumOff val="25000"/>
                  </a:schemeClr>
                </a:solidFill>
              </a:rPr>
              <a:t>dalam</a:t>
            </a:r>
            <a:r>
              <a:rPr lang="en-US" dirty="0" smtClean="0">
                <a:solidFill>
                  <a:schemeClr val="tx1">
                    <a:lumMod val="75000"/>
                    <a:lumOff val="25000"/>
                  </a:schemeClr>
                </a:solidFill>
              </a:rPr>
              <a:t> </a:t>
            </a:r>
            <a:r>
              <a:rPr lang="en-US" dirty="0" err="1" smtClean="0">
                <a:solidFill>
                  <a:schemeClr val="tx1">
                    <a:lumMod val="75000"/>
                    <a:lumOff val="25000"/>
                  </a:schemeClr>
                </a:solidFill>
              </a:rPr>
              <a:t>waktu</a:t>
            </a:r>
            <a:r>
              <a:rPr lang="en-US" dirty="0" smtClean="0">
                <a:solidFill>
                  <a:schemeClr val="tx1">
                    <a:lumMod val="75000"/>
                    <a:lumOff val="25000"/>
                  </a:schemeClr>
                </a:solidFill>
              </a:rPr>
              <a:t> </a:t>
            </a:r>
            <a:r>
              <a:rPr lang="en-US" dirty="0" err="1" smtClean="0">
                <a:solidFill>
                  <a:schemeClr val="tx1">
                    <a:lumMod val="75000"/>
                    <a:lumOff val="25000"/>
                  </a:schemeClr>
                </a:solidFill>
              </a:rPr>
              <a:t>tertentu</a:t>
            </a:r>
            <a:r>
              <a:rPr lang="en-US" dirty="0" smtClean="0">
                <a:solidFill>
                  <a:schemeClr val="tx1">
                    <a:lumMod val="75000"/>
                    <a:lumOff val="25000"/>
                  </a:schemeClr>
                </a:solidFill>
              </a:rPr>
              <a:t> </a:t>
            </a:r>
            <a:r>
              <a:rPr lang="en-US" dirty="0" err="1" smtClean="0">
                <a:solidFill>
                  <a:schemeClr val="tx1">
                    <a:lumMod val="75000"/>
                    <a:lumOff val="25000"/>
                  </a:schemeClr>
                </a:solidFill>
              </a:rPr>
              <a:t>akan</a:t>
            </a:r>
            <a:r>
              <a:rPr lang="en-US" dirty="0" smtClean="0">
                <a:solidFill>
                  <a:schemeClr val="tx1">
                    <a:lumMod val="75000"/>
                    <a:lumOff val="25000"/>
                  </a:schemeClr>
                </a:solidFill>
              </a:rPr>
              <a:t> </a:t>
            </a:r>
            <a:r>
              <a:rPr lang="en-US" dirty="0" err="1" smtClean="0">
                <a:solidFill>
                  <a:schemeClr val="tx1">
                    <a:lumMod val="75000"/>
                    <a:lumOff val="25000"/>
                  </a:schemeClr>
                </a:solidFill>
              </a:rPr>
              <a:t>menimbulkan</a:t>
            </a:r>
            <a:r>
              <a:rPr lang="en-US" dirty="0" smtClean="0">
                <a:solidFill>
                  <a:schemeClr val="tx1">
                    <a:lumMod val="75000"/>
                    <a:lumOff val="25000"/>
                  </a:schemeClr>
                </a:solidFill>
              </a:rPr>
              <a:t> </a:t>
            </a:r>
            <a:r>
              <a:rPr lang="en-US" dirty="0" err="1" smtClean="0">
                <a:solidFill>
                  <a:schemeClr val="tx1">
                    <a:lumMod val="75000"/>
                    <a:lumOff val="25000"/>
                  </a:schemeClr>
                </a:solidFill>
              </a:rPr>
              <a:t>kalor</a:t>
            </a:r>
            <a:r>
              <a:rPr lang="en-US" dirty="0" smtClean="0">
                <a:solidFill>
                  <a:schemeClr val="tx1">
                    <a:lumMod val="75000"/>
                    <a:lumOff val="25000"/>
                  </a:schemeClr>
                </a:solidFill>
              </a:rPr>
              <a:t>”.</a:t>
            </a:r>
          </a:p>
          <a:p>
            <a:pPr>
              <a:buNone/>
            </a:pPr>
            <a:r>
              <a:rPr lang="en-US" dirty="0" smtClean="0">
                <a:solidFill>
                  <a:schemeClr val="tx1">
                    <a:lumMod val="75000"/>
                    <a:lumOff val="25000"/>
                  </a:schemeClr>
                </a:solidFill>
              </a:rPr>
              <a:t>    </a:t>
            </a:r>
            <a:r>
              <a:rPr lang="en-US" b="1" dirty="0" smtClean="0">
                <a:solidFill>
                  <a:schemeClr val="tx1">
                    <a:lumMod val="75000"/>
                    <a:lumOff val="25000"/>
                  </a:schemeClr>
                </a:solidFill>
              </a:rPr>
              <a:t>Q=W=</a:t>
            </a:r>
            <a:r>
              <a:rPr lang="en-US" b="1" dirty="0" err="1" smtClean="0">
                <a:solidFill>
                  <a:schemeClr val="tx1">
                    <a:lumMod val="75000"/>
                    <a:lumOff val="25000"/>
                  </a:schemeClr>
                </a:solidFill>
              </a:rPr>
              <a:t>P.t</a:t>
            </a:r>
            <a:r>
              <a:rPr lang="en-US" b="1" dirty="0" smtClean="0">
                <a:solidFill>
                  <a:schemeClr val="tx1">
                    <a:lumMod val="75000"/>
                    <a:lumOff val="25000"/>
                  </a:schemeClr>
                </a:solidFill>
              </a:rPr>
              <a:t> =</a:t>
            </a:r>
            <a:r>
              <a:rPr lang="en-US" b="1" dirty="0" smtClean="0">
                <a:solidFill>
                  <a:schemeClr val="tx1">
                    <a:lumMod val="75000"/>
                    <a:lumOff val="25000"/>
                  </a:schemeClr>
                </a:solidFill>
              </a:rPr>
              <a:t>V</a:t>
            </a:r>
            <a:r>
              <a:rPr lang="id-ID" b="1" dirty="0" smtClean="0">
                <a:solidFill>
                  <a:schemeClr val="tx1">
                    <a:lumMod val="75000"/>
                    <a:lumOff val="25000"/>
                  </a:schemeClr>
                </a:solidFill>
              </a:rPr>
              <a:t>.</a:t>
            </a:r>
            <a:r>
              <a:rPr lang="en-US" b="1" dirty="0" err="1" smtClean="0">
                <a:solidFill>
                  <a:schemeClr val="tx1">
                    <a:lumMod val="75000"/>
                    <a:lumOff val="25000"/>
                  </a:schemeClr>
                </a:solidFill>
              </a:rPr>
              <a:t>I.t</a:t>
            </a:r>
            <a:endParaRPr lang="en-US" b="1" dirty="0" smtClean="0">
              <a:solidFill>
                <a:schemeClr val="tx1">
                  <a:lumMod val="75000"/>
                  <a:lumOff val="25000"/>
                </a:schemeClr>
              </a:solidFill>
            </a:endParaRPr>
          </a:p>
          <a:p>
            <a:pPr>
              <a:buNone/>
            </a:pPr>
            <a:r>
              <a:rPr lang="en-US" dirty="0" smtClean="0">
                <a:solidFill>
                  <a:schemeClr val="tx1">
                    <a:lumMod val="75000"/>
                    <a:lumOff val="25000"/>
                  </a:schemeClr>
                </a:solidFill>
              </a:rPr>
              <a:t>    </a:t>
            </a:r>
            <a:r>
              <a:rPr lang="en-US" sz="1800" i="1" dirty="0" smtClean="0">
                <a:solidFill>
                  <a:schemeClr val="tx1">
                    <a:lumMod val="75000"/>
                    <a:lumOff val="25000"/>
                  </a:schemeClr>
                </a:solidFill>
              </a:rPr>
              <a:t>Q=</a:t>
            </a:r>
            <a:r>
              <a:rPr lang="en-US" sz="1800" i="1" dirty="0" err="1" smtClean="0">
                <a:solidFill>
                  <a:schemeClr val="tx1">
                    <a:lumMod val="75000"/>
                    <a:lumOff val="25000"/>
                  </a:schemeClr>
                </a:solidFill>
              </a:rPr>
              <a:t>energi</a:t>
            </a:r>
            <a:r>
              <a:rPr lang="en-US" sz="1800" i="1" dirty="0" smtClean="0">
                <a:solidFill>
                  <a:schemeClr val="tx1">
                    <a:lumMod val="75000"/>
                    <a:lumOff val="25000"/>
                  </a:schemeClr>
                </a:solidFill>
              </a:rPr>
              <a:t> </a:t>
            </a:r>
            <a:r>
              <a:rPr lang="en-US" sz="1800" i="1" dirty="0" err="1" smtClean="0">
                <a:solidFill>
                  <a:schemeClr val="tx1">
                    <a:lumMod val="75000"/>
                    <a:lumOff val="25000"/>
                  </a:schemeClr>
                </a:solidFill>
              </a:rPr>
              <a:t>panas</a:t>
            </a:r>
            <a:r>
              <a:rPr lang="en-US" sz="1800" i="1" dirty="0" smtClean="0">
                <a:solidFill>
                  <a:schemeClr val="tx1">
                    <a:lumMod val="75000"/>
                    <a:lumOff val="25000"/>
                  </a:schemeClr>
                </a:solidFill>
              </a:rPr>
              <a:t>(joule), t=</a:t>
            </a:r>
            <a:r>
              <a:rPr lang="en-US" sz="1800" i="1" dirty="0" err="1" smtClean="0">
                <a:solidFill>
                  <a:schemeClr val="tx1">
                    <a:lumMod val="75000"/>
                    <a:lumOff val="25000"/>
                  </a:schemeClr>
                </a:solidFill>
              </a:rPr>
              <a:t>waktu</a:t>
            </a:r>
            <a:r>
              <a:rPr lang="en-US" sz="1800" i="1" dirty="0" smtClean="0">
                <a:solidFill>
                  <a:schemeClr val="tx1">
                    <a:lumMod val="75000"/>
                    <a:lumOff val="25000"/>
                  </a:schemeClr>
                </a:solidFill>
              </a:rPr>
              <a:t>(</a:t>
            </a:r>
            <a:r>
              <a:rPr lang="en-US" sz="1800" i="1" dirty="0" err="1" smtClean="0">
                <a:solidFill>
                  <a:schemeClr val="tx1">
                    <a:lumMod val="75000"/>
                    <a:lumOff val="25000"/>
                  </a:schemeClr>
                </a:solidFill>
              </a:rPr>
              <a:t>detik</a:t>
            </a:r>
            <a:r>
              <a:rPr lang="en-US" sz="1800" i="1" dirty="0" smtClean="0">
                <a:solidFill>
                  <a:schemeClr val="tx1">
                    <a:lumMod val="75000"/>
                    <a:lumOff val="25000"/>
                  </a:schemeClr>
                </a:solidFill>
              </a:rPr>
              <a:t>)</a:t>
            </a:r>
          </a:p>
          <a:p>
            <a:pPr>
              <a:buNone/>
            </a:pPr>
            <a:endParaRPr lang="id-ID" dirty="0" smtClean="0"/>
          </a:p>
          <a:p>
            <a:pPr>
              <a:buNone/>
            </a:pPr>
            <a:endParaRPr lang="id-ID" dirty="0" smtClean="0"/>
          </a:p>
          <a:p>
            <a:pPr>
              <a:buNone/>
            </a:pP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600200"/>
            <a:ext cx="9144000" cy="5257800"/>
          </a:xfrm>
        </p:spPr>
        <p:txBody>
          <a:bodyPr>
            <a:normAutofit lnSpcReduction="10000"/>
          </a:bodyPr>
          <a:lstStyle/>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pPr>
              <a:buNone/>
            </a:pPr>
            <a:r>
              <a:rPr lang="id-ID" dirty="0" smtClean="0">
                <a:solidFill>
                  <a:schemeClr val="tx1">
                    <a:lumMod val="75000"/>
                    <a:lumOff val="25000"/>
                  </a:schemeClr>
                </a:solidFill>
              </a:rPr>
              <a:t>Jantung terdiri dari 4 bagian yaitu atrium (dextra &amp; sinistra) </a:t>
            </a:r>
          </a:p>
          <a:p>
            <a:pPr>
              <a:buNone/>
            </a:pPr>
            <a:r>
              <a:rPr lang="id-ID" dirty="0" smtClean="0">
                <a:solidFill>
                  <a:schemeClr val="tx1">
                    <a:lumMod val="75000"/>
                    <a:lumOff val="25000"/>
                  </a:schemeClr>
                </a:solidFill>
              </a:rPr>
              <a:t>&amp; ventrikel (dextra &amp; sinistra). </a:t>
            </a:r>
            <a:r>
              <a:rPr lang="id-ID" i="1" dirty="0" smtClean="0">
                <a:solidFill>
                  <a:schemeClr val="tx1">
                    <a:lumMod val="75000"/>
                    <a:lumOff val="25000"/>
                  </a:schemeClr>
                </a:solidFill>
              </a:rPr>
              <a:t>Jantung mempunyai aktivitas </a:t>
            </a:r>
          </a:p>
          <a:p>
            <a:pPr>
              <a:buNone/>
            </a:pPr>
            <a:r>
              <a:rPr lang="id-ID" i="1" dirty="0" smtClean="0">
                <a:solidFill>
                  <a:schemeClr val="tx1">
                    <a:lumMod val="75000"/>
                    <a:lumOff val="25000"/>
                  </a:schemeClr>
                </a:solidFill>
              </a:rPr>
              <a:t>listrik meliputi: Sino Atrio Nodus, Atrio Ventrikuler Nodus, </a:t>
            </a:r>
          </a:p>
          <a:p>
            <a:pPr>
              <a:buNone/>
            </a:pPr>
            <a:r>
              <a:rPr lang="id-ID" i="1" dirty="0" smtClean="0">
                <a:solidFill>
                  <a:schemeClr val="tx1">
                    <a:lumMod val="75000"/>
                    <a:lumOff val="25000"/>
                  </a:schemeClr>
                </a:solidFill>
              </a:rPr>
              <a:t>Berkas His dan Serabut Purkinje, inilah poin penting dalam </a:t>
            </a:r>
          </a:p>
          <a:p>
            <a:pPr>
              <a:buNone/>
            </a:pPr>
            <a:r>
              <a:rPr lang="id-ID" i="1" dirty="0" smtClean="0">
                <a:solidFill>
                  <a:schemeClr val="tx1">
                    <a:lumMod val="75000"/>
                    <a:lumOff val="25000"/>
                  </a:schemeClr>
                </a:solidFill>
              </a:rPr>
              <a:t>pembacaan ECG.</a:t>
            </a:r>
            <a:endParaRPr lang="id-ID" dirty="0" smtClean="0">
              <a:solidFill>
                <a:schemeClr val="tx1">
                  <a:lumMod val="75000"/>
                  <a:lumOff val="25000"/>
                </a:schemeClr>
              </a:solidFill>
            </a:endParaRPr>
          </a:p>
        </p:txBody>
      </p:sp>
      <p:sp>
        <p:nvSpPr>
          <p:cNvPr id="4" name="Rectangle 3"/>
          <p:cNvSpPr/>
          <p:nvPr/>
        </p:nvSpPr>
        <p:spPr>
          <a:xfrm>
            <a:off x="1691680" y="476672"/>
            <a:ext cx="5808000" cy="707886"/>
          </a:xfrm>
          <a:prstGeom prst="rect">
            <a:avLst/>
          </a:prstGeom>
          <a:noFill/>
        </p:spPr>
        <p:txBody>
          <a:bodyPr wrap="none" lIns="91440" tIns="45720" rIns="91440" bIns="45720">
            <a:spAutoFit/>
          </a:bodyPr>
          <a:lstStyle/>
          <a:p>
            <a:pPr algn="ctr"/>
            <a:r>
              <a:rPr lang="id-ID" sz="40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Landasan Teori (cont’d)</a:t>
            </a:r>
            <a:endParaRPr lang="id-ID" sz="40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6" name="Right Arrow 5"/>
          <p:cNvSpPr/>
          <p:nvPr/>
        </p:nvSpPr>
        <p:spPr>
          <a:xfrm rot="526339">
            <a:off x="1710451" y="2831229"/>
            <a:ext cx="682539" cy="2985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ight Arrow 7"/>
          <p:cNvSpPr/>
          <p:nvPr/>
        </p:nvSpPr>
        <p:spPr>
          <a:xfrm rot="20738438">
            <a:off x="1718224" y="2210968"/>
            <a:ext cx="667488" cy="2981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8"/>
          <p:cNvSpPr/>
          <p:nvPr/>
        </p:nvSpPr>
        <p:spPr>
          <a:xfrm>
            <a:off x="251520" y="2420888"/>
            <a:ext cx="1156086" cy="584775"/>
          </a:xfrm>
          <a:prstGeom prst="rect">
            <a:avLst/>
          </a:prstGeom>
          <a:noFill/>
        </p:spPr>
        <p:txBody>
          <a:bodyPr wrap="none" lIns="91440" tIns="45720" rIns="91440" bIns="45720">
            <a:spAutoFit/>
          </a:bodyPr>
          <a:lstStyle/>
          <a:p>
            <a:pPr algn="ctr"/>
            <a:r>
              <a:rPr lang="id-ID" sz="32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ECG</a:t>
            </a:r>
            <a:endParaRPr lang="id-ID" sz="32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0" name="Rectangle 9"/>
          <p:cNvSpPr/>
          <p:nvPr/>
        </p:nvSpPr>
        <p:spPr>
          <a:xfrm>
            <a:off x="2699792" y="1844824"/>
            <a:ext cx="1864613" cy="584775"/>
          </a:xfrm>
          <a:prstGeom prst="rect">
            <a:avLst/>
          </a:prstGeom>
          <a:noFill/>
        </p:spPr>
        <p:txBody>
          <a:bodyPr wrap="none" lIns="91440" tIns="45720" rIns="91440" bIns="45720">
            <a:spAutoFit/>
          </a:bodyPr>
          <a:lstStyle/>
          <a:p>
            <a:pPr algn="ctr"/>
            <a:r>
              <a:rPr lang="id-ID" sz="32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Definisi</a:t>
            </a:r>
            <a:endParaRPr lang="id-ID" sz="32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1" name="Rectangle 10"/>
          <p:cNvSpPr/>
          <p:nvPr/>
        </p:nvSpPr>
        <p:spPr>
          <a:xfrm>
            <a:off x="2699792" y="2924944"/>
            <a:ext cx="1649811" cy="584775"/>
          </a:xfrm>
          <a:prstGeom prst="rect">
            <a:avLst/>
          </a:prstGeom>
          <a:noFill/>
        </p:spPr>
        <p:txBody>
          <a:bodyPr wrap="none" lIns="91440" tIns="45720" rIns="91440" bIns="45720">
            <a:spAutoFit/>
          </a:bodyPr>
          <a:lstStyle/>
          <a:p>
            <a:pPr algn="ctr"/>
            <a:r>
              <a:rPr lang="id-ID" sz="32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Fungsi</a:t>
            </a:r>
            <a:endParaRPr lang="id-ID" sz="32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14" name="Picture 13" descr="normal"/>
          <p:cNvPicPr/>
          <p:nvPr/>
        </p:nvPicPr>
        <p:blipFill>
          <a:blip r:embed="rId2" cstate="print"/>
          <a:srcRect/>
          <a:stretch>
            <a:fillRect/>
          </a:stretch>
        </p:blipFill>
        <p:spPr bwMode="auto">
          <a:xfrm>
            <a:off x="5508104" y="1268760"/>
            <a:ext cx="3067050" cy="3257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600200"/>
            <a:ext cx="9144000" cy="5257800"/>
          </a:xfrm>
        </p:spPr>
        <p:txBody>
          <a:bodyPr/>
          <a:lstStyle/>
          <a:p>
            <a:pPr>
              <a:buNone/>
            </a:pPr>
            <a:endParaRPr lang="id-ID" dirty="0" smtClean="0">
              <a:solidFill>
                <a:schemeClr val="tx1">
                  <a:lumMod val="75000"/>
                  <a:lumOff val="25000"/>
                </a:schemeClr>
              </a:solidFill>
            </a:endParaRPr>
          </a:p>
          <a:p>
            <a:pPr>
              <a:buNone/>
            </a:pPr>
            <a:r>
              <a:rPr lang="id-ID" dirty="0" smtClean="0">
                <a:solidFill>
                  <a:schemeClr val="tx1">
                    <a:lumMod val="75000"/>
                    <a:lumOff val="25000"/>
                  </a:schemeClr>
                </a:solidFill>
              </a:rPr>
              <a:t>Berikut adalah langkah-langkah singkat bagaimana cara </a:t>
            </a:r>
          </a:p>
          <a:p>
            <a:pPr>
              <a:buNone/>
            </a:pPr>
            <a:r>
              <a:rPr lang="id-ID" dirty="0" smtClean="0">
                <a:solidFill>
                  <a:schemeClr val="tx1">
                    <a:lumMod val="75000"/>
                    <a:lumOff val="25000"/>
                  </a:schemeClr>
                </a:solidFill>
              </a:rPr>
              <a:t>mendapatkan </a:t>
            </a:r>
            <a:r>
              <a:rPr lang="id-ID" i="1" dirty="0" smtClean="0">
                <a:solidFill>
                  <a:schemeClr val="tx1">
                    <a:lumMod val="75000"/>
                    <a:lumOff val="25000"/>
                  </a:schemeClr>
                </a:solidFill>
              </a:rPr>
              <a:t>print out</a:t>
            </a:r>
            <a:r>
              <a:rPr lang="id-ID" dirty="0" smtClean="0">
                <a:solidFill>
                  <a:schemeClr val="tx1">
                    <a:lumMod val="75000"/>
                    <a:lumOff val="25000"/>
                  </a:schemeClr>
                </a:solidFill>
              </a:rPr>
              <a:t> dari hasil rekaman ecg terhadap </a:t>
            </a:r>
          </a:p>
          <a:p>
            <a:pPr>
              <a:buNone/>
            </a:pPr>
            <a:r>
              <a:rPr lang="id-ID" dirty="0" smtClean="0">
                <a:solidFill>
                  <a:schemeClr val="tx1">
                    <a:lumMod val="75000"/>
                    <a:lumOff val="25000"/>
                  </a:schemeClr>
                </a:solidFill>
              </a:rPr>
              <a:t>pasien:</a:t>
            </a:r>
          </a:p>
          <a:p>
            <a:pPr>
              <a:buNone/>
            </a:pPr>
            <a:endParaRPr lang="id-ID" dirty="0" smtClean="0">
              <a:solidFill>
                <a:schemeClr val="tx1">
                  <a:lumMod val="75000"/>
                  <a:lumOff val="25000"/>
                </a:schemeClr>
              </a:solidFill>
            </a:endParaRPr>
          </a:p>
          <a:p>
            <a:pPr>
              <a:buNone/>
            </a:pPr>
            <a:r>
              <a:rPr lang="id-ID" dirty="0" smtClean="0">
                <a:solidFill>
                  <a:schemeClr val="tx1">
                    <a:lumMod val="75000"/>
                    <a:lumOff val="25000"/>
                  </a:schemeClr>
                </a:solidFill>
              </a:rPr>
              <a:t>1). Tekan tombol </a:t>
            </a:r>
            <a:r>
              <a:rPr lang="id-ID" i="1" dirty="0" smtClean="0">
                <a:solidFill>
                  <a:schemeClr val="tx1">
                    <a:lumMod val="75000"/>
                    <a:lumOff val="25000"/>
                  </a:schemeClr>
                </a:solidFill>
              </a:rPr>
              <a:t>power</a:t>
            </a:r>
            <a:r>
              <a:rPr lang="id-ID" dirty="0" smtClean="0">
                <a:solidFill>
                  <a:schemeClr val="tx1">
                    <a:lumMod val="75000"/>
                    <a:lumOff val="25000"/>
                  </a:schemeClr>
                </a:solidFill>
              </a:rPr>
              <a:t> yang terletak di badan ecg;</a:t>
            </a:r>
          </a:p>
          <a:p>
            <a:pPr>
              <a:buNone/>
            </a:pPr>
            <a:r>
              <a:rPr lang="id-ID" dirty="0" smtClean="0">
                <a:solidFill>
                  <a:schemeClr val="tx1">
                    <a:lumMod val="75000"/>
                    <a:lumOff val="25000"/>
                  </a:schemeClr>
                </a:solidFill>
              </a:rPr>
              <a:t>2). Pasangkan semua </a:t>
            </a:r>
            <a:r>
              <a:rPr lang="id-ID" i="1" dirty="0" smtClean="0">
                <a:solidFill>
                  <a:schemeClr val="tx1">
                    <a:lumMod val="75000"/>
                    <a:lumOff val="25000"/>
                  </a:schemeClr>
                </a:solidFill>
              </a:rPr>
              <a:t>lead </a:t>
            </a:r>
            <a:r>
              <a:rPr lang="id-ID" dirty="0" smtClean="0">
                <a:solidFill>
                  <a:schemeClr val="tx1">
                    <a:lumMod val="75000"/>
                    <a:lumOff val="25000"/>
                  </a:schemeClr>
                </a:solidFill>
              </a:rPr>
              <a:t>ecg</a:t>
            </a:r>
            <a:r>
              <a:rPr lang="id-ID" i="1" dirty="0" smtClean="0">
                <a:solidFill>
                  <a:schemeClr val="tx1">
                    <a:lumMod val="75000"/>
                    <a:lumOff val="25000"/>
                  </a:schemeClr>
                </a:solidFill>
              </a:rPr>
              <a:t> </a:t>
            </a:r>
            <a:r>
              <a:rPr lang="id-ID" dirty="0" smtClean="0">
                <a:solidFill>
                  <a:schemeClr val="tx1">
                    <a:lumMod val="75000"/>
                    <a:lumOff val="25000"/>
                  </a:schemeClr>
                </a:solidFill>
              </a:rPr>
              <a:t>kepada pasien;</a:t>
            </a:r>
          </a:p>
          <a:p>
            <a:pPr>
              <a:buNone/>
            </a:pPr>
            <a:r>
              <a:rPr lang="id-ID" dirty="0" smtClean="0">
                <a:solidFill>
                  <a:schemeClr val="tx1">
                    <a:lumMod val="75000"/>
                    <a:lumOff val="25000"/>
                  </a:schemeClr>
                </a:solidFill>
              </a:rPr>
              <a:t>3). Tekan tombol </a:t>
            </a:r>
            <a:r>
              <a:rPr lang="id-ID" i="1" dirty="0" smtClean="0">
                <a:solidFill>
                  <a:schemeClr val="tx1">
                    <a:lumMod val="75000"/>
                    <a:lumOff val="25000"/>
                  </a:schemeClr>
                </a:solidFill>
              </a:rPr>
              <a:t>print</a:t>
            </a:r>
            <a:r>
              <a:rPr lang="id-ID" dirty="0" smtClean="0">
                <a:solidFill>
                  <a:schemeClr val="tx1">
                    <a:lumMod val="75000"/>
                    <a:lumOff val="25000"/>
                  </a:schemeClr>
                </a:solidFill>
              </a:rPr>
              <a:t>;</a:t>
            </a:r>
          </a:p>
          <a:p>
            <a:pPr>
              <a:buNone/>
            </a:pPr>
            <a:r>
              <a:rPr lang="id-ID" dirty="0" smtClean="0">
                <a:solidFill>
                  <a:schemeClr val="tx1">
                    <a:lumMod val="75000"/>
                    <a:lumOff val="25000"/>
                  </a:schemeClr>
                </a:solidFill>
              </a:rPr>
              <a:t>4). Ecg mengeluarkan </a:t>
            </a:r>
            <a:r>
              <a:rPr lang="id-ID" i="1" dirty="0" smtClean="0">
                <a:solidFill>
                  <a:schemeClr val="tx1">
                    <a:lumMod val="75000"/>
                    <a:lumOff val="25000"/>
                  </a:schemeClr>
                </a:solidFill>
              </a:rPr>
              <a:t>electrocardiogram</a:t>
            </a:r>
            <a:r>
              <a:rPr lang="id-ID" dirty="0" smtClean="0">
                <a:solidFill>
                  <a:schemeClr val="tx1">
                    <a:lumMod val="75000"/>
                    <a:lumOff val="25000"/>
                  </a:schemeClr>
                </a:solidFill>
              </a:rPr>
              <a:t> (kertas bergaris   </a:t>
            </a:r>
          </a:p>
          <a:p>
            <a:pPr>
              <a:buNone/>
            </a:pPr>
            <a:r>
              <a:rPr lang="id-ID" dirty="0" smtClean="0">
                <a:solidFill>
                  <a:schemeClr val="tx1">
                    <a:lumMod val="75000"/>
                    <a:lumOff val="25000"/>
                  </a:schemeClr>
                </a:solidFill>
              </a:rPr>
              <a:t>     merah) hasil dari perekaman sinyal pasien.</a:t>
            </a:r>
          </a:p>
          <a:p>
            <a:pPr>
              <a:buNone/>
            </a:pPr>
            <a:endParaRPr lang="id-ID" dirty="0"/>
          </a:p>
        </p:txBody>
      </p:sp>
      <p:sp>
        <p:nvSpPr>
          <p:cNvPr id="4" name="Rectangle 3"/>
          <p:cNvSpPr/>
          <p:nvPr/>
        </p:nvSpPr>
        <p:spPr>
          <a:xfrm>
            <a:off x="1187624" y="476672"/>
            <a:ext cx="6734536" cy="707886"/>
          </a:xfrm>
          <a:prstGeom prst="rect">
            <a:avLst/>
          </a:prstGeom>
          <a:noFill/>
        </p:spPr>
        <p:txBody>
          <a:bodyPr wrap="none" lIns="91440" tIns="45720" rIns="91440" bIns="45720">
            <a:spAutoFit/>
          </a:bodyPr>
          <a:lstStyle/>
          <a:p>
            <a:pPr algn="ctr"/>
            <a:r>
              <a:rPr lang="id-ID" sz="40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Prosedur Penggunaan ECG</a:t>
            </a:r>
            <a:endParaRPr lang="id-ID" sz="40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7624" y="476672"/>
            <a:ext cx="6734536" cy="707886"/>
          </a:xfrm>
          <a:prstGeom prst="rect">
            <a:avLst/>
          </a:prstGeom>
          <a:noFill/>
        </p:spPr>
        <p:txBody>
          <a:bodyPr wrap="none" lIns="91440" tIns="45720" rIns="91440" bIns="45720">
            <a:spAutoFit/>
          </a:bodyPr>
          <a:lstStyle/>
          <a:p>
            <a:pPr algn="ctr"/>
            <a:r>
              <a:rPr lang="id-ID" sz="40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Prosedur Penggunaan ECG</a:t>
            </a:r>
            <a:endParaRPr lang="id-ID" sz="40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pic>
        <p:nvPicPr>
          <p:cNvPr id="4098" name="Picture 2" descr="C:\Users\pavilion\Desktop\ECG7.jpg"/>
          <p:cNvPicPr>
            <a:picLocks noChangeAspect="1" noChangeArrowheads="1"/>
          </p:cNvPicPr>
          <p:nvPr/>
        </p:nvPicPr>
        <p:blipFill>
          <a:blip r:embed="rId2" cstate="print"/>
          <a:srcRect/>
          <a:stretch>
            <a:fillRect/>
          </a:stretch>
        </p:blipFill>
        <p:spPr bwMode="auto">
          <a:xfrm rot="16200000">
            <a:off x="1528162" y="2800430"/>
            <a:ext cx="2727303" cy="4848540"/>
          </a:xfrm>
          <a:prstGeom prst="rect">
            <a:avLst/>
          </a:prstGeom>
          <a:noFill/>
        </p:spPr>
      </p:pic>
      <p:pic>
        <p:nvPicPr>
          <p:cNvPr id="6" name="Picture 2" descr="C:\Users\pavilion\Desktop\ECG6.jpg"/>
          <p:cNvPicPr>
            <a:picLocks noChangeAspect="1" noChangeArrowheads="1"/>
          </p:cNvPicPr>
          <p:nvPr/>
        </p:nvPicPr>
        <p:blipFill>
          <a:blip r:embed="rId3" cstate="print"/>
          <a:srcRect/>
          <a:stretch>
            <a:fillRect/>
          </a:stretch>
        </p:blipFill>
        <p:spPr bwMode="auto">
          <a:xfrm>
            <a:off x="5724128" y="1268760"/>
            <a:ext cx="2999932" cy="5333212"/>
          </a:xfrm>
          <a:prstGeom prst="rect">
            <a:avLst/>
          </a:prstGeom>
          <a:noFill/>
        </p:spPr>
      </p:pic>
      <p:sp>
        <p:nvSpPr>
          <p:cNvPr id="7" name="TextBox 6"/>
          <p:cNvSpPr txBox="1"/>
          <p:nvPr/>
        </p:nvSpPr>
        <p:spPr>
          <a:xfrm>
            <a:off x="467544" y="1268760"/>
            <a:ext cx="4248472" cy="1938992"/>
          </a:xfrm>
          <a:prstGeom prst="rect">
            <a:avLst/>
          </a:prstGeom>
          <a:noFill/>
        </p:spPr>
        <p:txBody>
          <a:bodyPr wrap="square" rtlCol="0">
            <a:spAutoFit/>
          </a:bodyPr>
          <a:lstStyle/>
          <a:p>
            <a:pPr algn="just"/>
            <a:r>
              <a:rPr lang="id-ID" sz="2400" dirty="0" smtClean="0">
                <a:solidFill>
                  <a:schemeClr val="tx1">
                    <a:lumMod val="75000"/>
                    <a:lumOff val="25000"/>
                  </a:schemeClr>
                </a:solidFill>
              </a:rPr>
              <a:t>Elektroda yang digunakan </a:t>
            </a:r>
          </a:p>
          <a:p>
            <a:pPr algn="just"/>
            <a:r>
              <a:rPr lang="id-ID" sz="2400" dirty="0" smtClean="0">
                <a:solidFill>
                  <a:schemeClr val="tx1">
                    <a:lumMod val="75000"/>
                    <a:lumOff val="25000"/>
                  </a:schemeClr>
                </a:solidFill>
              </a:rPr>
              <a:t>mirip dengan elektroda </a:t>
            </a:r>
          </a:p>
          <a:p>
            <a:pPr algn="just"/>
            <a:r>
              <a:rPr lang="id-ID" sz="2400" dirty="0" smtClean="0">
                <a:solidFill>
                  <a:schemeClr val="tx1">
                    <a:lumMod val="75000"/>
                    <a:lumOff val="25000"/>
                  </a:schemeClr>
                </a:solidFill>
              </a:rPr>
              <a:t>bentuk </a:t>
            </a:r>
            <a:r>
              <a:rPr lang="id-ID" sz="2400" i="1" dirty="0" smtClean="0">
                <a:solidFill>
                  <a:schemeClr val="tx1">
                    <a:lumMod val="75000"/>
                    <a:lumOff val="25000"/>
                  </a:schemeClr>
                </a:solidFill>
              </a:rPr>
              <a:t>ear clip</a:t>
            </a:r>
            <a:r>
              <a:rPr lang="id-ID" sz="2400" dirty="0" smtClean="0">
                <a:solidFill>
                  <a:schemeClr val="tx1">
                    <a:lumMod val="75000"/>
                    <a:lumOff val="25000"/>
                  </a:schemeClr>
                </a:solidFill>
              </a:rPr>
              <a:t> yang sudah</a:t>
            </a:r>
          </a:p>
          <a:p>
            <a:pPr algn="just"/>
            <a:r>
              <a:rPr lang="id-ID" sz="2400" dirty="0" smtClean="0">
                <a:solidFill>
                  <a:schemeClr val="tx1">
                    <a:lumMod val="75000"/>
                    <a:lumOff val="25000"/>
                  </a:schemeClr>
                </a:solidFill>
              </a:rPr>
              <a:t>dijelaskan di dalam buku</a:t>
            </a:r>
          </a:p>
          <a:p>
            <a:pPr algn="just"/>
            <a:r>
              <a:rPr lang="id-ID" sz="2400" dirty="0" smtClean="0">
                <a:solidFill>
                  <a:schemeClr val="tx1">
                    <a:lumMod val="75000"/>
                    <a:lumOff val="25000"/>
                  </a:schemeClr>
                </a:solidFill>
              </a:rPr>
              <a:t>laporan kerja praktek</a:t>
            </a:r>
            <a:endParaRPr lang="id-ID" sz="2400" dirty="0">
              <a:solidFill>
                <a:schemeClr val="tx1">
                  <a:lumMod val="75000"/>
                  <a:lumOff val="25000"/>
                </a:schemeClr>
              </a:solidFill>
            </a:endParaRPr>
          </a:p>
        </p:txBody>
      </p:sp>
      <p:sp>
        <p:nvSpPr>
          <p:cNvPr id="8" name="Rectangle 7"/>
          <p:cNvSpPr/>
          <p:nvPr/>
        </p:nvSpPr>
        <p:spPr>
          <a:xfrm>
            <a:off x="7020272" y="2132856"/>
            <a:ext cx="432048" cy="72008"/>
          </a:xfrm>
          <a:prstGeom prst="rect">
            <a:avLst/>
          </a:prstGeom>
          <a:solidFill>
            <a:schemeClr val="bg1">
              <a:lumMod val="8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600200"/>
            <a:ext cx="9144000" cy="5257800"/>
          </a:xfrm>
        </p:spPr>
        <p:txBody>
          <a:bodyPr>
            <a:normAutofit/>
          </a:bodyPr>
          <a:lstStyle/>
          <a:p>
            <a:pPr marL="596646" indent="-514350">
              <a:buAutoNum type="arabicPeriod"/>
            </a:pPr>
            <a:r>
              <a:rPr lang="id-ID" dirty="0" smtClean="0">
                <a:solidFill>
                  <a:schemeClr val="tx1">
                    <a:lumMod val="75000"/>
                    <a:lumOff val="25000"/>
                  </a:schemeClr>
                </a:solidFill>
              </a:rPr>
              <a:t>Perlu diadakan pengecekkan secara berkala terhadap  Kondisi peralatan medis;</a:t>
            </a:r>
          </a:p>
          <a:p>
            <a:pPr marL="596646" indent="-514350">
              <a:buAutoNum type="arabicPeriod"/>
            </a:pPr>
            <a:r>
              <a:rPr lang="id-ID" dirty="0" smtClean="0">
                <a:solidFill>
                  <a:schemeClr val="tx1">
                    <a:lumMod val="75000"/>
                    <a:lumOff val="25000"/>
                  </a:schemeClr>
                </a:solidFill>
              </a:rPr>
              <a:t>Staf rumah sakit (dokter, perawat) harus bisa memberikan pelayanan terbaik;</a:t>
            </a:r>
          </a:p>
          <a:p>
            <a:pPr marL="596646" indent="-514350">
              <a:buAutoNum type="arabicPeriod"/>
            </a:pPr>
            <a:r>
              <a:rPr lang="id-ID" dirty="0" smtClean="0">
                <a:solidFill>
                  <a:schemeClr val="tx1">
                    <a:lumMod val="75000"/>
                    <a:lumOff val="25000"/>
                  </a:schemeClr>
                </a:solidFill>
              </a:rPr>
              <a:t>Denah lokasi bantu memberikan informasi lokasi kepada keluarga pasien;</a:t>
            </a:r>
          </a:p>
          <a:p>
            <a:pPr marL="596646" indent="-514350">
              <a:buAutoNum type="arabicPeriod"/>
            </a:pPr>
            <a:r>
              <a:rPr lang="id-ID" dirty="0" smtClean="0">
                <a:solidFill>
                  <a:schemeClr val="tx1">
                    <a:lumMod val="75000"/>
                    <a:lumOff val="25000"/>
                  </a:schemeClr>
                </a:solidFill>
              </a:rPr>
              <a:t>Sinergi antar staf meningkatkan kualitas kerja; </a:t>
            </a:r>
          </a:p>
          <a:p>
            <a:pPr marL="596646" indent="-514350">
              <a:buAutoNum type="arabicPeriod"/>
            </a:pPr>
            <a:r>
              <a:rPr lang="id-ID" dirty="0" smtClean="0">
                <a:solidFill>
                  <a:schemeClr val="tx1">
                    <a:lumMod val="75000"/>
                    <a:lumOff val="25000"/>
                  </a:schemeClr>
                </a:solidFill>
              </a:rPr>
              <a:t>Umpan balik dalam bentuk laporan bagi teknisi alkes sangat bermanfaat.</a:t>
            </a:r>
          </a:p>
        </p:txBody>
      </p:sp>
      <p:sp>
        <p:nvSpPr>
          <p:cNvPr id="4" name="Rectangle 3"/>
          <p:cNvSpPr/>
          <p:nvPr/>
        </p:nvSpPr>
        <p:spPr>
          <a:xfrm>
            <a:off x="1259632" y="476672"/>
            <a:ext cx="6590266" cy="707886"/>
          </a:xfrm>
          <a:prstGeom prst="rect">
            <a:avLst/>
          </a:prstGeom>
          <a:noFill/>
        </p:spPr>
        <p:txBody>
          <a:bodyPr wrap="none" lIns="91440" tIns="45720" rIns="91440" bIns="45720">
            <a:spAutoFit/>
          </a:bodyPr>
          <a:lstStyle/>
          <a:p>
            <a:pPr algn="ctr"/>
            <a:r>
              <a:rPr lang="id-ID" sz="40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Kesimpulan Kerja Praktek</a:t>
            </a:r>
            <a:endParaRPr lang="id-ID" sz="40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600200"/>
            <a:ext cx="9144000" cy="5257800"/>
          </a:xfrm>
        </p:spPr>
        <p:txBody>
          <a:bodyPr/>
          <a:lstStyle/>
          <a:p>
            <a:pPr algn="just">
              <a:buNone/>
            </a:pPr>
            <a:r>
              <a:rPr lang="id-ID" dirty="0" smtClean="0"/>
              <a:t>     </a:t>
            </a:r>
          </a:p>
          <a:p>
            <a:pPr algn="just">
              <a:buNone/>
            </a:pPr>
            <a:r>
              <a:rPr lang="id-ID" dirty="0" smtClean="0">
                <a:solidFill>
                  <a:schemeClr val="tx1">
                    <a:lumMod val="75000"/>
                    <a:lumOff val="25000"/>
                  </a:schemeClr>
                </a:solidFill>
              </a:rPr>
              <a:t>     Karena banyaknya instrumentasi biomedis yang ada di </a:t>
            </a:r>
          </a:p>
          <a:p>
            <a:pPr algn="just">
              <a:buNone/>
            </a:pPr>
            <a:r>
              <a:rPr lang="id-ID" dirty="0" smtClean="0">
                <a:solidFill>
                  <a:schemeClr val="tx1">
                    <a:lumMod val="75000"/>
                    <a:lumOff val="25000"/>
                  </a:schemeClr>
                </a:solidFill>
              </a:rPr>
              <a:t>instansi terkait, maka penulis hanya memilih satu instrumen </a:t>
            </a:r>
          </a:p>
          <a:p>
            <a:pPr algn="just">
              <a:buNone/>
            </a:pPr>
            <a:r>
              <a:rPr lang="id-ID" dirty="0" smtClean="0">
                <a:solidFill>
                  <a:schemeClr val="tx1">
                    <a:lumMod val="75000"/>
                    <a:lumOff val="25000"/>
                  </a:schemeClr>
                </a:solidFill>
              </a:rPr>
              <a:t>saja yang </a:t>
            </a:r>
            <a:r>
              <a:rPr lang="id-ID" dirty="0" smtClean="0">
                <a:solidFill>
                  <a:schemeClr val="tx1">
                    <a:lumMod val="75000"/>
                    <a:lumOff val="25000"/>
                  </a:schemeClr>
                </a:solidFill>
              </a:rPr>
              <a:t>dipelajari </a:t>
            </a:r>
            <a:r>
              <a:rPr lang="id-ID" dirty="0" smtClean="0">
                <a:solidFill>
                  <a:schemeClr val="tx1">
                    <a:lumMod val="75000"/>
                    <a:lumOff val="25000"/>
                  </a:schemeClr>
                </a:solidFill>
              </a:rPr>
              <a:t>lebih dalam. </a:t>
            </a:r>
            <a:r>
              <a:rPr lang="id-ID" dirty="0" smtClean="0">
                <a:solidFill>
                  <a:schemeClr val="tx1">
                    <a:lumMod val="75000"/>
                    <a:lumOff val="25000"/>
                  </a:schemeClr>
                </a:solidFill>
              </a:rPr>
              <a:t>Hal ini </a:t>
            </a:r>
            <a:r>
              <a:rPr lang="id-ID" dirty="0" smtClean="0">
                <a:solidFill>
                  <a:schemeClr val="tx1">
                    <a:lumMod val="75000"/>
                    <a:lumOff val="25000"/>
                  </a:schemeClr>
                </a:solidFill>
              </a:rPr>
              <a:t>berhubungan dengan </a:t>
            </a:r>
          </a:p>
          <a:p>
            <a:pPr algn="just">
              <a:buNone/>
            </a:pPr>
            <a:r>
              <a:rPr lang="id-ID" dirty="0" smtClean="0">
                <a:solidFill>
                  <a:schemeClr val="tx1">
                    <a:lumMod val="75000"/>
                    <a:lumOff val="25000"/>
                  </a:schemeClr>
                </a:solidFill>
              </a:rPr>
              <a:t>jenjang pendidikan penulis, yaitu strata-1 teknik elektro </a:t>
            </a:r>
          </a:p>
          <a:p>
            <a:pPr algn="just">
              <a:buNone/>
            </a:pPr>
            <a:r>
              <a:rPr lang="id-ID" dirty="0" smtClean="0">
                <a:solidFill>
                  <a:schemeClr val="tx1">
                    <a:lumMod val="75000"/>
                    <a:lumOff val="25000"/>
                  </a:schemeClr>
                </a:solidFill>
              </a:rPr>
              <a:t>peminatan biomedis. Di sisi lain, ECG merupakan </a:t>
            </a:r>
          </a:p>
          <a:p>
            <a:pPr algn="just">
              <a:buNone/>
            </a:pPr>
            <a:r>
              <a:rPr lang="id-ID" dirty="0" smtClean="0">
                <a:solidFill>
                  <a:schemeClr val="tx1">
                    <a:lumMod val="75000"/>
                    <a:lumOff val="25000"/>
                  </a:schemeClr>
                </a:solidFill>
              </a:rPr>
              <a:t>instrumentasi yang populer dan familiar di telinga baik </a:t>
            </a:r>
          </a:p>
          <a:p>
            <a:pPr algn="just">
              <a:buNone/>
            </a:pPr>
            <a:r>
              <a:rPr lang="id-ID" dirty="0" smtClean="0">
                <a:solidFill>
                  <a:schemeClr val="tx1">
                    <a:lumMod val="75000"/>
                    <a:lumOff val="25000"/>
                  </a:schemeClr>
                </a:solidFill>
              </a:rPr>
              <a:t>mahasiswa maupun umum.</a:t>
            </a:r>
            <a:endParaRPr lang="id-ID" dirty="0">
              <a:solidFill>
                <a:schemeClr val="tx1">
                  <a:lumMod val="75000"/>
                  <a:lumOff val="25000"/>
                </a:schemeClr>
              </a:solidFill>
            </a:endParaRPr>
          </a:p>
        </p:txBody>
      </p:sp>
      <p:sp>
        <p:nvSpPr>
          <p:cNvPr id="4" name="Rectangle 3"/>
          <p:cNvSpPr/>
          <p:nvPr/>
        </p:nvSpPr>
        <p:spPr>
          <a:xfrm>
            <a:off x="1907704" y="476672"/>
            <a:ext cx="5211683" cy="707886"/>
          </a:xfrm>
          <a:prstGeom prst="rect">
            <a:avLst/>
          </a:prstGeom>
          <a:noFill/>
        </p:spPr>
        <p:txBody>
          <a:bodyPr wrap="none" lIns="91440" tIns="45720" rIns="91440" bIns="45720">
            <a:spAutoFit/>
          </a:bodyPr>
          <a:lstStyle/>
          <a:p>
            <a:pPr algn="ctr"/>
            <a:r>
              <a:rPr lang="id-ID" sz="40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Latar belakang judul</a:t>
            </a:r>
            <a:endParaRPr lang="id-ID" sz="40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600200"/>
            <a:ext cx="9144000" cy="5257800"/>
          </a:xfrm>
        </p:spPr>
        <p:txBody>
          <a:bodyPr>
            <a:normAutofit/>
          </a:bodyPr>
          <a:lstStyle/>
          <a:p>
            <a:pPr marL="596646" indent="-514350" algn="just">
              <a:buAutoNum type="arabicPeriod"/>
            </a:pPr>
            <a:r>
              <a:rPr lang="id-ID" dirty="0" smtClean="0">
                <a:solidFill>
                  <a:schemeClr val="tx1">
                    <a:lumMod val="75000"/>
                    <a:lumOff val="25000"/>
                  </a:schemeClr>
                </a:solidFill>
                <a:sym typeface="Wingdings" pitchFamily="2" charset="2"/>
              </a:rPr>
              <a:t>Pemberitahuan di muka mengenai adanya biaya yang dikenakan kepada mahasiswa magang serta rinciannya;</a:t>
            </a:r>
          </a:p>
          <a:p>
            <a:pPr marL="596646" indent="-514350" algn="just">
              <a:buAutoNum type="arabicPeriod"/>
            </a:pPr>
            <a:r>
              <a:rPr lang="id-ID" dirty="0" smtClean="0">
                <a:solidFill>
                  <a:schemeClr val="tx1">
                    <a:lumMod val="75000"/>
                    <a:lumOff val="25000"/>
                  </a:schemeClr>
                </a:solidFill>
                <a:sym typeface="Wingdings" pitchFamily="2" charset="2"/>
              </a:rPr>
              <a:t>Surat balasan diterimanya mahasiswa magang di RSIAH Bogor supaya dapat diterima segera oleh mahasiswa bersangkutan;</a:t>
            </a:r>
          </a:p>
          <a:p>
            <a:pPr marL="596646" indent="-514350" algn="just">
              <a:buAutoNum type="arabicPeriod"/>
            </a:pPr>
            <a:endParaRPr lang="id-ID" dirty="0" smtClean="0">
              <a:sym typeface="Wingdings" pitchFamily="2" charset="2"/>
            </a:endParaRPr>
          </a:p>
        </p:txBody>
      </p:sp>
      <p:sp>
        <p:nvSpPr>
          <p:cNvPr id="4" name="Rectangle 3"/>
          <p:cNvSpPr/>
          <p:nvPr/>
        </p:nvSpPr>
        <p:spPr>
          <a:xfrm>
            <a:off x="899592" y="476672"/>
            <a:ext cx="7249100" cy="707886"/>
          </a:xfrm>
          <a:prstGeom prst="rect">
            <a:avLst/>
          </a:prstGeom>
          <a:noFill/>
        </p:spPr>
        <p:txBody>
          <a:bodyPr wrap="none" lIns="91440" tIns="45720" rIns="91440" bIns="45720">
            <a:spAutoFit/>
          </a:bodyPr>
          <a:lstStyle/>
          <a:p>
            <a:pPr algn="ctr"/>
            <a:r>
              <a:rPr lang="id-ID" sz="40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Saran untuk RSIAH Bogor</a:t>
            </a:r>
            <a:endParaRPr lang="id-ID" sz="40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600200"/>
            <a:ext cx="9144000" cy="5257800"/>
          </a:xfrm>
        </p:spPr>
        <p:txBody>
          <a:bodyPr>
            <a:normAutofit/>
          </a:bodyPr>
          <a:lstStyle/>
          <a:p>
            <a:pPr marL="596646" indent="-514350" algn="just">
              <a:buAutoNum type="arabicPeriod"/>
            </a:pPr>
            <a:r>
              <a:rPr lang="id-ID" dirty="0" smtClean="0">
                <a:solidFill>
                  <a:schemeClr val="tx1">
                    <a:lumMod val="75000"/>
                    <a:lumOff val="25000"/>
                  </a:schemeClr>
                </a:solidFill>
              </a:rPr>
              <a:t>Agar dimuat kolom nomor kontak (HP/Telepon) mahasiswa dan dosen terkait yang dapat dihubungi pada surat pengantar (SP) dari kampus kepada perusahaan/instansi;</a:t>
            </a:r>
          </a:p>
          <a:p>
            <a:pPr marL="596646" indent="-514350" algn="just">
              <a:buAutoNum type="arabicPeriod"/>
            </a:pPr>
            <a:r>
              <a:rPr lang="id-ID" dirty="0" smtClean="0">
                <a:solidFill>
                  <a:schemeClr val="tx1">
                    <a:lumMod val="75000"/>
                    <a:lumOff val="25000"/>
                  </a:schemeClr>
                </a:solidFill>
              </a:rPr>
              <a:t>Dimohon supaya adanya pemberitahuan secara lisan mengenai adanya penukaran surat balasan dengan form penilaian kerja praktek bersamaan saat mahasiswa mengisi kolom keterangan di komputer untuk dibuatkan surat pengantar kerja praktek.</a:t>
            </a:r>
          </a:p>
          <a:p>
            <a:pPr>
              <a:buNone/>
            </a:pPr>
            <a:endParaRPr lang="id-ID" dirty="0"/>
          </a:p>
        </p:txBody>
      </p:sp>
      <p:sp>
        <p:nvSpPr>
          <p:cNvPr id="4" name="Rectangle 3"/>
          <p:cNvSpPr/>
          <p:nvPr/>
        </p:nvSpPr>
        <p:spPr>
          <a:xfrm>
            <a:off x="-105148" y="548680"/>
            <a:ext cx="9400330" cy="692497"/>
          </a:xfrm>
          <a:prstGeom prst="rect">
            <a:avLst/>
          </a:prstGeom>
          <a:noFill/>
        </p:spPr>
        <p:txBody>
          <a:bodyPr wrap="none" lIns="91440" tIns="45720" rIns="91440" bIns="45720">
            <a:spAutoFit/>
          </a:bodyPr>
          <a:lstStyle/>
          <a:p>
            <a:pPr algn="ctr"/>
            <a:r>
              <a:rPr lang="id-ID" sz="38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Saran untuk Administrasi Fakultas</a:t>
            </a:r>
            <a:endParaRPr lang="id-ID" sz="38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97604" y="2967335"/>
            <a:ext cx="4948791" cy="923330"/>
          </a:xfrm>
          <a:prstGeom prst="rect">
            <a:avLst/>
          </a:prstGeom>
          <a:noFill/>
        </p:spPr>
        <p:txBody>
          <a:bodyPr wrap="none" lIns="91440" tIns="45720" rIns="91440" bIns="45720">
            <a:spAutoFit/>
          </a:bodyPr>
          <a:lstStyle/>
          <a:p>
            <a:pPr algn="ctr"/>
            <a:r>
              <a:rPr lang="id-ID"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Terima kasih</a:t>
            </a:r>
            <a:endParaRPr lang="id-ID"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600200"/>
            <a:ext cx="9144000" cy="5257800"/>
          </a:xfrm>
        </p:spPr>
        <p:txBody>
          <a:bodyPr>
            <a:normAutofit/>
          </a:bodyPr>
          <a:lstStyle/>
          <a:p>
            <a:pPr algn="just">
              <a:buNone/>
            </a:pPr>
            <a:r>
              <a:rPr lang="id-ID" dirty="0" smtClean="0">
                <a:solidFill>
                  <a:schemeClr val="tx1">
                    <a:lumMod val="75000"/>
                    <a:lumOff val="25000"/>
                  </a:schemeClr>
                </a:solidFill>
              </a:rPr>
              <a:t>   </a:t>
            </a:r>
          </a:p>
          <a:p>
            <a:pPr algn="just">
              <a:buNone/>
            </a:pPr>
            <a:r>
              <a:rPr lang="id-ID" dirty="0" smtClean="0">
                <a:solidFill>
                  <a:schemeClr val="tx1">
                    <a:lumMod val="75000"/>
                    <a:lumOff val="25000"/>
                  </a:schemeClr>
                </a:solidFill>
              </a:rPr>
              <a:t>       Kerja praktek merupakan mata kuliah wajib yang </a:t>
            </a:r>
          </a:p>
          <a:p>
            <a:pPr algn="just">
              <a:buNone/>
            </a:pPr>
            <a:r>
              <a:rPr lang="id-ID" dirty="0" smtClean="0">
                <a:solidFill>
                  <a:schemeClr val="tx1">
                    <a:lumMod val="75000"/>
                    <a:lumOff val="25000"/>
                  </a:schemeClr>
                </a:solidFill>
              </a:rPr>
              <a:t>dilaksanakan dalam kurun waktu yang telah </a:t>
            </a:r>
          </a:p>
          <a:p>
            <a:pPr algn="just">
              <a:buNone/>
            </a:pPr>
            <a:r>
              <a:rPr lang="id-ID" dirty="0" smtClean="0">
                <a:solidFill>
                  <a:schemeClr val="tx1">
                    <a:lumMod val="75000"/>
                    <a:lumOff val="25000"/>
                  </a:schemeClr>
                </a:solidFill>
              </a:rPr>
              <a:t>ditetapkan kampus, yaitu 1,5 bulan sampai 2 bulan </a:t>
            </a:r>
          </a:p>
          <a:p>
            <a:pPr algn="just">
              <a:buNone/>
            </a:pPr>
            <a:r>
              <a:rPr lang="id-ID" dirty="0" smtClean="0">
                <a:solidFill>
                  <a:schemeClr val="tx1">
                    <a:lumMod val="75000"/>
                    <a:lumOff val="25000"/>
                  </a:schemeClr>
                </a:solidFill>
              </a:rPr>
              <a:t>lamanya. Mahasiswa boleh memilih perusahaan/ </a:t>
            </a:r>
          </a:p>
          <a:p>
            <a:pPr algn="just">
              <a:buNone/>
            </a:pPr>
            <a:r>
              <a:rPr lang="id-ID" dirty="0" smtClean="0">
                <a:solidFill>
                  <a:schemeClr val="tx1">
                    <a:lumMod val="75000"/>
                    <a:lumOff val="25000"/>
                  </a:schemeClr>
                </a:solidFill>
              </a:rPr>
              <a:t>instansi manapun yang hendak dijadikan lokasi </a:t>
            </a:r>
          </a:p>
          <a:p>
            <a:pPr algn="just">
              <a:buNone/>
            </a:pPr>
            <a:r>
              <a:rPr lang="id-ID" dirty="0" smtClean="0">
                <a:solidFill>
                  <a:schemeClr val="tx1">
                    <a:lumMod val="75000"/>
                    <a:lumOff val="25000"/>
                  </a:schemeClr>
                </a:solidFill>
              </a:rPr>
              <a:t>kegiatan lapangan ini. Dengan ini mahasiswa memiliki </a:t>
            </a:r>
          </a:p>
          <a:p>
            <a:pPr algn="just">
              <a:buNone/>
            </a:pPr>
            <a:r>
              <a:rPr lang="id-ID" dirty="0" smtClean="0">
                <a:solidFill>
                  <a:schemeClr val="tx1">
                    <a:lumMod val="75000"/>
                    <a:lumOff val="25000"/>
                  </a:schemeClr>
                </a:solidFill>
              </a:rPr>
              <a:t>kemampuan analisa praktis </a:t>
            </a:r>
            <a:r>
              <a:rPr lang="id-ID" dirty="0" smtClean="0">
                <a:solidFill>
                  <a:schemeClr val="tx1">
                    <a:lumMod val="75000"/>
                    <a:lumOff val="25000"/>
                  </a:schemeClr>
                </a:solidFill>
              </a:rPr>
              <a:t>sesuai lingkup kerjanya </a:t>
            </a:r>
            <a:endParaRPr lang="id-ID" dirty="0" smtClean="0">
              <a:solidFill>
                <a:schemeClr val="tx1">
                  <a:lumMod val="75000"/>
                  <a:lumOff val="25000"/>
                </a:schemeClr>
              </a:solidFill>
            </a:endParaRPr>
          </a:p>
          <a:p>
            <a:pPr algn="just">
              <a:buNone/>
            </a:pPr>
            <a:r>
              <a:rPr lang="id-ID" dirty="0" smtClean="0">
                <a:solidFill>
                  <a:schemeClr val="tx1">
                    <a:lumMod val="75000"/>
                    <a:lumOff val="25000"/>
                  </a:schemeClr>
                </a:solidFill>
              </a:rPr>
              <a:t>masing-masing. </a:t>
            </a:r>
            <a:endParaRPr lang="id-ID" dirty="0">
              <a:solidFill>
                <a:schemeClr val="tx1">
                  <a:lumMod val="75000"/>
                  <a:lumOff val="25000"/>
                </a:schemeClr>
              </a:solidFill>
            </a:endParaRPr>
          </a:p>
        </p:txBody>
      </p:sp>
      <p:sp>
        <p:nvSpPr>
          <p:cNvPr id="4" name="Rectangle 3"/>
          <p:cNvSpPr/>
          <p:nvPr/>
        </p:nvSpPr>
        <p:spPr>
          <a:xfrm>
            <a:off x="827584" y="548680"/>
            <a:ext cx="7446269" cy="707886"/>
          </a:xfrm>
          <a:prstGeom prst="rect">
            <a:avLst/>
          </a:prstGeom>
          <a:noFill/>
        </p:spPr>
        <p:txBody>
          <a:bodyPr wrap="none" lIns="91440" tIns="45720" rIns="91440" bIns="45720">
            <a:spAutoFit/>
          </a:bodyPr>
          <a:lstStyle/>
          <a:p>
            <a:pPr algn="ctr"/>
            <a:r>
              <a:rPr lang="id-ID" sz="40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Latar Belakang Kerja Praktek</a:t>
            </a:r>
            <a:endParaRPr lang="id-ID" sz="40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268760"/>
            <a:ext cx="9144000" cy="5589240"/>
          </a:xfrm>
        </p:spPr>
        <p:txBody>
          <a:bodyPr>
            <a:normAutofit/>
          </a:bodyPr>
          <a:lstStyle/>
          <a:p>
            <a:pPr marL="514350" indent="-514350">
              <a:buAutoNum type="arabicPeriod"/>
            </a:pPr>
            <a:endParaRPr lang="id-ID" dirty="0" smtClean="0">
              <a:solidFill>
                <a:schemeClr val="tx1">
                  <a:lumMod val="75000"/>
                  <a:lumOff val="25000"/>
                </a:schemeClr>
              </a:solidFill>
            </a:endParaRPr>
          </a:p>
          <a:p>
            <a:pPr marL="514350" indent="-514350">
              <a:buAutoNum type="arabicPeriod"/>
            </a:pPr>
            <a:r>
              <a:rPr lang="id-ID" dirty="0" smtClean="0">
                <a:solidFill>
                  <a:schemeClr val="tx1">
                    <a:lumMod val="75000"/>
                    <a:lumOff val="25000"/>
                  </a:schemeClr>
                </a:solidFill>
              </a:rPr>
              <a:t>Memberi kesempatan mahasiswa untuk mengimplementasikan pengetahuan dan keterampilan yang telah didapatkan selama masa kuliah untuk berkontribusi membantu pemecahan masalah di </a:t>
            </a:r>
            <a:r>
              <a:rPr lang="id-ID" dirty="0" smtClean="0">
                <a:solidFill>
                  <a:schemeClr val="tx1">
                    <a:lumMod val="75000"/>
                    <a:lumOff val="25000"/>
                  </a:schemeClr>
                </a:solidFill>
              </a:rPr>
              <a:t>suatu</a:t>
            </a:r>
            <a:r>
              <a:rPr lang="id-ID" dirty="0" smtClean="0">
                <a:solidFill>
                  <a:schemeClr val="tx1">
                    <a:lumMod val="75000"/>
                    <a:lumOff val="25000"/>
                  </a:schemeClr>
                </a:solidFill>
              </a:rPr>
              <a:t> </a:t>
            </a:r>
            <a:r>
              <a:rPr lang="id-ID" dirty="0" smtClean="0">
                <a:solidFill>
                  <a:schemeClr val="tx1">
                    <a:lumMod val="75000"/>
                    <a:lumOff val="25000"/>
                  </a:schemeClr>
                </a:solidFill>
              </a:rPr>
              <a:t>perusahaan/instansi.</a:t>
            </a:r>
          </a:p>
          <a:p>
            <a:pPr marL="514350" indent="-514350">
              <a:buAutoNum type="arabicPeriod" startAt="2"/>
            </a:pPr>
            <a:r>
              <a:rPr lang="id-ID" dirty="0" smtClean="0">
                <a:solidFill>
                  <a:schemeClr val="tx1">
                    <a:lumMod val="75000"/>
                    <a:lumOff val="25000"/>
                  </a:schemeClr>
                </a:solidFill>
              </a:rPr>
              <a:t>Mendapatkan pengetahuan praktis di lapangan               </a:t>
            </a:r>
            <a:r>
              <a:rPr lang="id-ID" dirty="0" smtClean="0">
                <a:solidFill>
                  <a:schemeClr val="tx1">
                    <a:lumMod val="75000"/>
                    <a:lumOff val="25000"/>
                  </a:schemeClr>
                </a:solidFill>
              </a:rPr>
              <a:t>dan tidak </a:t>
            </a:r>
            <a:r>
              <a:rPr lang="id-ID" dirty="0" smtClean="0">
                <a:solidFill>
                  <a:schemeClr val="tx1">
                    <a:lumMod val="75000"/>
                    <a:lumOff val="25000"/>
                  </a:schemeClr>
                </a:solidFill>
              </a:rPr>
              <a:t>hanya pengetahuan teoritis di bangku kuliah agar menyeimbangkan antara teori dan kenyataan di lapangan.</a:t>
            </a:r>
            <a:endParaRPr lang="id-ID" dirty="0">
              <a:solidFill>
                <a:schemeClr val="tx1">
                  <a:lumMod val="75000"/>
                  <a:lumOff val="25000"/>
                </a:schemeClr>
              </a:solidFill>
            </a:endParaRPr>
          </a:p>
        </p:txBody>
      </p:sp>
      <p:sp>
        <p:nvSpPr>
          <p:cNvPr id="4" name="Rectangle 3"/>
          <p:cNvSpPr/>
          <p:nvPr/>
        </p:nvSpPr>
        <p:spPr>
          <a:xfrm>
            <a:off x="1619672" y="404664"/>
            <a:ext cx="5630067" cy="707886"/>
          </a:xfrm>
          <a:prstGeom prst="rect">
            <a:avLst/>
          </a:prstGeom>
          <a:noFill/>
        </p:spPr>
        <p:txBody>
          <a:bodyPr wrap="none" lIns="91440" tIns="45720" rIns="91440" bIns="45720">
            <a:spAutoFit/>
          </a:bodyPr>
          <a:lstStyle/>
          <a:p>
            <a:pPr algn="ctr"/>
            <a:r>
              <a:rPr lang="id-ID" sz="40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Maksud Kerja Praktek</a:t>
            </a:r>
            <a:endParaRPr lang="id-ID" sz="40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600200"/>
            <a:ext cx="9144000" cy="5257800"/>
          </a:xfrm>
        </p:spPr>
        <p:txBody>
          <a:bodyPr/>
          <a:lstStyle/>
          <a:p>
            <a:pPr marL="514350" indent="-514350">
              <a:buAutoNum type="arabicPeriod"/>
            </a:pPr>
            <a:endParaRPr lang="id-ID" dirty="0" smtClean="0">
              <a:solidFill>
                <a:schemeClr val="tx1">
                  <a:lumMod val="75000"/>
                  <a:lumOff val="25000"/>
                </a:schemeClr>
              </a:solidFill>
            </a:endParaRPr>
          </a:p>
          <a:p>
            <a:pPr marL="514350" indent="-514350">
              <a:buAutoNum type="arabicPeriod"/>
            </a:pPr>
            <a:r>
              <a:rPr lang="id-ID" dirty="0" smtClean="0">
                <a:solidFill>
                  <a:schemeClr val="tx1">
                    <a:lumMod val="75000"/>
                    <a:lumOff val="25000"/>
                  </a:schemeClr>
                </a:solidFill>
              </a:rPr>
              <a:t>Belajar meningkatkan perilaku kerja positif seperti  kemampuan mengadakan kerjasama dengan orang lain.</a:t>
            </a:r>
          </a:p>
          <a:p>
            <a:pPr marL="514350" indent="-514350">
              <a:buAutoNum type="arabicPeriod"/>
            </a:pPr>
            <a:r>
              <a:rPr lang="id-ID" dirty="0" smtClean="0">
                <a:solidFill>
                  <a:schemeClr val="tx1">
                    <a:lumMod val="75000"/>
                    <a:lumOff val="25000"/>
                  </a:schemeClr>
                </a:solidFill>
              </a:rPr>
              <a:t>Belajar menyelesaikan permasalahan  di dalam dunia kerja dan melaksanakan tugas-tugas yang diberikan.</a:t>
            </a:r>
          </a:p>
          <a:p>
            <a:pPr marL="514350" indent="-514350">
              <a:buAutoNum type="arabicPeriod"/>
            </a:pPr>
            <a:r>
              <a:rPr lang="id-ID" dirty="0" smtClean="0">
                <a:solidFill>
                  <a:schemeClr val="tx1">
                    <a:lumMod val="75000"/>
                    <a:lumOff val="25000"/>
                  </a:schemeClr>
                </a:solidFill>
              </a:rPr>
              <a:t>Belajar Memberikan analisis atau solusi dari masalah yang dihadapi di dunia kerja.</a:t>
            </a:r>
            <a:endParaRPr lang="id-ID" dirty="0">
              <a:solidFill>
                <a:schemeClr val="tx1">
                  <a:lumMod val="75000"/>
                  <a:lumOff val="25000"/>
                </a:schemeClr>
              </a:solidFill>
            </a:endParaRPr>
          </a:p>
        </p:txBody>
      </p:sp>
      <p:sp>
        <p:nvSpPr>
          <p:cNvPr id="4" name="Rectangle 3"/>
          <p:cNvSpPr/>
          <p:nvPr/>
        </p:nvSpPr>
        <p:spPr>
          <a:xfrm>
            <a:off x="1907704" y="548680"/>
            <a:ext cx="5428089" cy="707886"/>
          </a:xfrm>
          <a:prstGeom prst="rect">
            <a:avLst/>
          </a:prstGeom>
          <a:noFill/>
        </p:spPr>
        <p:txBody>
          <a:bodyPr wrap="none" lIns="91440" tIns="45720" rIns="91440" bIns="45720">
            <a:spAutoFit/>
          </a:bodyPr>
          <a:lstStyle/>
          <a:p>
            <a:pPr algn="ctr"/>
            <a:r>
              <a:rPr lang="id-ID" sz="40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Tujuan Kerja Praktek</a:t>
            </a:r>
            <a:endParaRPr lang="id-ID" sz="40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600200"/>
            <a:ext cx="9144000" cy="5257800"/>
          </a:xfrm>
        </p:spPr>
        <p:txBody>
          <a:bodyPr/>
          <a:lstStyle/>
          <a:p>
            <a:pPr marL="514350" indent="-514350">
              <a:buAutoNum type="arabicPeriod"/>
            </a:pPr>
            <a:r>
              <a:rPr lang="id-ID" dirty="0" smtClean="0">
                <a:solidFill>
                  <a:schemeClr val="tx1">
                    <a:lumMod val="75000"/>
                    <a:lumOff val="25000"/>
                  </a:schemeClr>
                </a:solidFill>
              </a:rPr>
              <a:t>Melihat langsung instrumentasi dari hasil pengaplikasian teori </a:t>
            </a:r>
            <a:r>
              <a:rPr lang="id-ID" dirty="0" smtClean="0">
                <a:solidFill>
                  <a:schemeClr val="tx1">
                    <a:lumMod val="75000"/>
                    <a:lumOff val="25000"/>
                  </a:schemeClr>
                </a:solidFill>
              </a:rPr>
              <a:t>elektromedis/biomedis</a:t>
            </a:r>
            <a:r>
              <a:rPr lang="id-ID" dirty="0" smtClean="0">
                <a:solidFill>
                  <a:schemeClr val="tx1">
                    <a:lumMod val="75000"/>
                    <a:lumOff val="25000"/>
                  </a:schemeClr>
                </a:solidFill>
              </a:rPr>
              <a:t>;</a:t>
            </a:r>
            <a:endParaRPr lang="id-ID" dirty="0" smtClean="0">
              <a:solidFill>
                <a:schemeClr val="tx1">
                  <a:lumMod val="75000"/>
                  <a:lumOff val="25000"/>
                </a:schemeClr>
              </a:solidFill>
            </a:endParaRPr>
          </a:p>
          <a:p>
            <a:pPr marL="514350" indent="-514350">
              <a:buAutoNum type="arabicPeriod"/>
            </a:pPr>
            <a:r>
              <a:rPr lang="id-ID" dirty="0" smtClean="0">
                <a:solidFill>
                  <a:schemeClr val="tx1">
                    <a:lumMod val="75000"/>
                    <a:lumOff val="25000"/>
                  </a:schemeClr>
                </a:solidFill>
              </a:rPr>
              <a:t>Mahasiswa memahami objek yang dipelajari dengan prinsip </a:t>
            </a:r>
            <a:r>
              <a:rPr lang="id-ID" i="1" dirty="0" smtClean="0">
                <a:solidFill>
                  <a:schemeClr val="tx1">
                    <a:lumMod val="75000"/>
                    <a:lumOff val="25000"/>
                  </a:schemeClr>
                </a:solidFill>
              </a:rPr>
              <a:t>learning by doing</a:t>
            </a:r>
            <a:r>
              <a:rPr lang="id-ID" dirty="0" smtClean="0">
                <a:solidFill>
                  <a:schemeClr val="tx1">
                    <a:lumMod val="75000"/>
                    <a:lumOff val="25000"/>
                  </a:schemeClr>
                </a:solidFill>
              </a:rPr>
              <a:t>;</a:t>
            </a:r>
          </a:p>
          <a:p>
            <a:pPr marL="514350" indent="-514350">
              <a:buAutoNum type="arabicPeriod"/>
            </a:pPr>
            <a:r>
              <a:rPr lang="id-ID" dirty="0" smtClean="0">
                <a:solidFill>
                  <a:schemeClr val="tx1">
                    <a:lumMod val="75000"/>
                    <a:lumOff val="25000"/>
                  </a:schemeClr>
                </a:solidFill>
              </a:rPr>
              <a:t>Dengan sering terlibat dalam kegiatan analisa praktis yang berkelompok menjadikan mahasiswa dapat belajar bersosialisasi dan mengasah kemampuan analisa praktis.</a:t>
            </a:r>
            <a:endParaRPr lang="id-ID" dirty="0">
              <a:solidFill>
                <a:schemeClr val="tx1">
                  <a:lumMod val="75000"/>
                  <a:lumOff val="25000"/>
                </a:schemeClr>
              </a:solidFill>
            </a:endParaRPr>
          </a:p>
        </p:txBody>
      </p:sp>
      <p:sp>
        <p:nvSpPr>
          <p:cNvPr id="4" name="Rectangle 3"/>
          <p:cNvSpPr/>
          <p:nvPr/>
        </p:nvSpPr>
        <p:spPr>
          <a:xfrm>
            <a:off x="1619672" y="548680"/>
            <a:ext cx="5735865" cy="707886"/>
          </a:xfrm>
          <a:prstGeom prst="rect">
            <a:avLst/>
          </a:prstGeom>
          <a:noFill/>
        </p:spPr>
        <p:txBody>
          <a:bodyPr wrap="none" lIns="91440" tIns="45720" rIns="91440" bIns="45720">
            <a:spAutoFit/>
          </a:bodyPr>
          <a:lstStyle/>
          <a:p>
            <a:pPr algn="ctr"/>
            <a:r>
              <a:rPr lang="id-ID" sz="40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Manfaat Kerja Praktek</a:t>
            </a:r>
            <a:endParaRPr lang="id-ID" sz="40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514350" indent="-514350">
              <a:buAutoNum type="arabicPeriod"/>
            </a:pPr>
            <a:r>
              <a:rPr lang="id-ID" dirty="0" smtClean="0">
                <a:solidFill>
                  <a:schemeClr val="tx1">
                    <a:lumMod val="75000"/>
                    <a:lumOff val="25000"/>
                  </a:schemeClr>
                </a:solidFill>
              </a:rPr>
              <a:t>Observasi</a:t>
            </a:r>
          </a:p>
          <a:p>
            <a:pPr marL="514350" indent="-514350">
              <a:buNone/>
            </a:pPr>
            <a:r>
              <a:rPr lang="id-ID" dirty="0" smtClean="0">
                <a:solidFill>
                  <a:schemeClr val="tx1">
                    <a:lumMod val="75000"/>
                    <a:lumOff val="25000"/>
                  </a:schemeClr>
                </a:solidFill>
              </a:rPr>
              <a:t>      (</a:t>
            </a:r>
            <a:r>
              <a:rPr lang="id-ID" i="1" dirty="0" smtClean="0">
                <a:solidFill>
                  <a:schemeClr val="tx1">
                    <a:lumMod val="75000"/>
                    <a:lumOff val="25000"/>
                  </a:schemeClr>
                </a:solidFill>
              </a:rPr>
              <a:t>observation research</a:t>
            </a:r>
            <a:r>
              <a:rPr lang="id-ID" dirty="0" smtClean="0">
                <a:solidFill>
                  <a:schemeClr val="tx1">
                    <a:lumMod val="75000"/>
                    <a:lumOff val="25000"/>
                  </a:schemeClr>
                </a:solidFill>
              </a:rPr>
              <a:t>)</a:t>
            </a:r>
          </a:p>
          <a:p>
            <a:pPr marL="514350" indent="-514350">
              <a:buAutoNum type="arabicPeriod" startAt="2"/>
            </a:pPr>
            <a:r>
              <a:rPr lang="id-ID" dirty="0" smtClean="0">
                <a:solidFill>
                  <a:schemeClr val="tx1">
                    <a:lumMod val="75000"/>
                    <a:lumOff val="25000"/>
                  </a:schemeClr>
                </a:solidFill>
              </a:rPr>
              <a:t>Wawancara</a:t>
            </a:r>
          </a:p>
          <a:p>
            <a:pPr marL="514350" indent="-514350">
              <a:buNone/>
            </a:pPr>
            <a:r>
              <a:rPr lang="id-ID" dirty="0" smtClean="0">
                <a:solidFill>
                  <a:schemeClr val="tx1">
                    <a:lumMod val="75000"/>
                    <a:lumOff val="25000"/>
                  </a:schemeClr>
                </a:solidFill>
              </a:rPr>
              <a:t>      (</a:t>
            </a:r>
            <a:r>
              <a:rPr lang="id-ID" i="1" dirty="0" smtClean="0">
                <a:solidFill>
                  <a:schemeClr val="tx1">
                    <a:lumMod val="75000"/>
                    <a:lumOff val="25000"/>
                  </a:schemeClr>
                </a:solidFill>
              </a:rPr>
              <a:t>interview</a:t>
            </a:r>
            <a:r>
              <a:rPr lang="id-ID" dirty="0" smtClean="0">
                <a:solidFill>
                  <a:schemeClr val="tx1">
                    <a:lumMod val="75000"/>
                    <a:lumOff val="25000"/>
                  </a:schemeClr>
                </a:solidFill>
              </a:rPr>
              <a:t>)</a:t>
            </a:r>
          </a:p>
          <a:p>
            <a:pPr marL="514350" indent="-514350">
              <a:buAutoNum type="arabicPeriod" startAt="3"/>
            </a:pPr>
            <a:r>
              <a:rPr lang="id-ID" dirty="0" smtClean="0">
                <a:solidFill>
                  <a:schemeClr val="tx1">
                    <a:lumMod val="75000"/>
                    <a:lumOff val="25000"/>
                  </a:schemeClr>
                </a:solidFill>
              </a:rPr>
              <a:t>Dokumentasi</a:t>
            </a:r>
          </a:p>
          <a:p>
            <a:pPr marL="514350" indent="-514350">
              <a:buNone/>
            </a:pPr>
            <a:r>
              <a:rPr lang="id-ID" dirty="0" smtClean="0">
                <a:solidFill>
                  <a:schemeClr val="tx1">
                    <a:lumMod val="75000"/>
                    <a:lumOff val="25000"/>
                  </a:schemeClr>
                </a:solidFill>
              </a:rPr>
              <a:t>      (</a:t>
            </a:r>
            <a:r>
              <a:rPr lang="id-ID" i="1" dirty="0" smtClean="0">
                <a:solidFill>
                  <a:schemeClr val="tx1">
                    <a:lumMod val="75000"/>
                    <a:lumOff val="25000"/>
                  </a:schemeClr>
                </a:solidFill>
              </a:rPr>
              <a:t>documentation</a:t>
            </a:r>
            <a:r>
              <a:rPr lang="id-ID" dirty="0" smtClean="0">
                <a:solidFill>
                  <a:schemeClr val="tx1">
                    <a:lumMod val="75000"/>
                    <a:lumOff val="25000"/>
                  </a:schemeClr>
                </a:solidFill>
              </a:rPr>
              <a:t>)</a:t>
            </a:r>
          </a:p>
          <a:p>
            <a:pPr marL="514350" indent="-514350">
              <a:buNone/>
            </a:pPr>
            <a:endParaRPr lang="id-ID" dirty="0"/>
          </a:p>
        </p:txBody>
      </p:sp>
      <p:sp>
        <p:nvSpPr>
          <p:cNvPr id="4" name="Rectangle 3"/>
          <p:cNvSpPr/>
          <p:nvPr/>
        </p:nvSpPr>
        <p:spPr>
          <a:xfrm>
            <a:off x="1619672" y="476672"/>
            <a:ext cx="5891356" cy="707886"/>
          </a:xfrm>
          <a:prstGeom prst="rect">
            <a:avLst/>
          </a:prstGeom>
          <a:noFill/>
        </p:spPr>
        <p:txBody>
          <a:bodyPr wrap="none" lIns="91440" tIns="45720" rIns="91440" bIns="45720">
            <a:spAutoFit/>
          </a:bodyPr>
          <a:lstStyle/>
          <a:p>
            <a:pPr algn="ctr"/>
            <a:r>
              <a:rPr lang="id-ID" sz="40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Metodologi Penyusunan</a:t>
            </a:r>
            <a:endParaRPr lang="id-ID" sz="40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600200"/>
            <a:ext cx="9144000" cy="5257800"/>
          </a:xfrm>
        </p:spPr>
        <p:txBody>
          <a:bodyPr>
            <a:normAutofit/>
          </a:bodyPr>
          <a:lstStyle/>
          <a:p>
            <a:pPr>
              <a:buNone/>
            </a:pPr>
            <a:r>
              <a:rPr lang="id-ID" dirty="0" smtClean="0">
                <a:solidFill>
                  <a:schemeClr val="tx1">
                    <a:lumMod val="75000"/>
                    <a:lumOff val="25000"/>
                  </a:schemeClr>
                </a:solidFill>
              </a:rPr>
              <a:t>    Rumah Sakit Ibu dan Hermina Group berawal dari RSIA Hermina Jatinegara yang terletak di Jalan Raya Jatinegara Barat no. 126 Jakarta Timur. Didirikan pada tahun 1967 yang pada mulanya bernama Rumah Bersalin Djatinegara dengan kapasitas 7 tempat tidur, RB Jatinegara didirikan atas prakarsa dari Ibu Hermina Sulaiman. </a:t>
            </a:r>
          </a:p>
        </p:txBody>
      </p:sp>
      <p:sp>
        <p:nvSpPr>
          <p:cNvPr id="4" name="Rectangle 3"/>
          <p:cNvSpPr/>
          <p:nvPr/>
        </p:nvSpPr>
        <p:spPr>
          <a:xfrm>
            <a:off x="2411760" y="548680"/>
            <a:ext cx="4035079" cy="707886"/>
          </a:xfrm>
          <a:prstGeom prst="rect">
            <a:avLst/>
          </a:prstGeom>
          <a:noFill/>
        </p:spPr>
        <p:txBody>
          <a:bodyPr wrap="none" lIns="91440" tIns="45720" rIns="91440" bIns="45720">
            <a:spAutoFit/>
          </a:bodyPr>
          <a:lstStyle/>
          <a:p>
            <a:pPr algn="ctr"/>
            <a:r>
              <a:rPr lang="id-ID" sz="40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Sejarah Singkat</a:t>
            </a:r>
            <a:endParaRPr lang="id-ID" sz="40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5" name="Rectangle 4"/>
          <p:cNvSpPr/>
          <p:nvPr/>
        </p:nvSpPr>
        <p:spPr>
          <a:xfrm>
            <a:off x="0" y="15007"/>
            <a:ext cx="2994730" cy="461665"/>
          </a:xfrm>
          <a:prstGeom prst="rect">
            <a:avLst/>
          </a:prstGeom>
          <a:noFill/>
        </p:spPr>
        <p:txBody>
          <a:bodyPr wrap="none" lIns="91440" tIns="45720" rIns="91440" bIns="45720">
            <a:spAutoFit/>
          </a:bodyPr>
          <a:lstStyle/>
          <a:p>
            <a:pPr algn="ctr"/>
            <a:r>
              <a:rPr lang="id-ID" sz="2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Profil instansi . . .</a:t>
            </a:r>
            <a:endParaRPr lang="id-ID" sz="2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pic>
        <p:nvPicPr>
          <p:cNvPr id="1026" name="Picture 2" descr="C:\Users\pavilion\Desktop\Hermina-Hospital.jpg"/>
          <p:cNvPicPr>
            <a:picLocks noChangeAspect="1" noChangeArrowheads="1"/>
          </p:cNvPicPr>
          <p:nvPr/>
        </p:nvPicPr>
        <p:blipFill>
          <a:blip r:embed="rId2" cstate="print"/>
          <a:srcRect/>
          <a:stretch>
            <a:fillRect/>
          </a:stretch>
        </p:blipFill>
        <p:spPr bwMode="auto">
          <a:xfrm>
            <a:off x="3131840" y="3972279"/>
            <a:ext cx="2520280" cy="288572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600200"/>
            <a:ext cx="9144000" cy="5257800"/>
          </a:xfrm>
        </p:spPr>
        <p:txBody>
          <a:bodyPr>
            <a:normAutofit/>
          </a:bodyPr>
          <a:lstStyle/>
          <a:p>
            <a:pPr>
              <a:buNone/>
            </a:pPr>
            <a:r>
              <a:rPr lang="id-ID" dirty="0" smtClean="0"/>
              <a:t>   </a:t>
            </a:r>
          </a:p>
          <a:p>
            <a:pPr>
              <a:buNone/>
            </a:pPr>
            <a:r>
              <a:rPr lang="id-ID" dirty="0" smtClean="0"/>
              <a:t>   </a:t>
            </a:r>
            <a:r>
              <a:rPr lang="id-ID" dirty="0" smtClean="0">
                <a:solidFill>
                  <a:schemeClr val="tx1">
                    <a:lumMod val="75000"/>
                    <a:lumOff val="25000"/>
                  </a:schemeClr>
                </a:solidFill>
              </a:rPr>
              <a:t>Pada tahun 1970 bekerjasama dengan Dr. Budiono Wibowo, seorang dokter spesialis kebidanan dan kandungan mengembangkan fasilitas pelayanan menjadi 13 tempat tidur dan mengganti nama RB Djatinegara menjadi RB Hermina. Atas dasar keinginan untuk mengembangkan RB ini, maka pada tahun 1983 dibentuk Yayasan Hermina. Yayasan Hermina ini kemudian mengajukan ijin untuk mendirikan Rumah Bersalin Hermina pada tanggal 25 April 1985 diresmikan berdirinya RSB Hermina.</a:t>
            </a:r>
          </a:p>
        </p:txBody>
      </p:sp>
      <p:sp>
        <p:nvSpPr>
          <p:cNvPr id="4" name="Rectangle 3"/>
          <p:cNvSpPr/>
          <p:nvPr/>
        </p:nvSpPr>
        <p:spPr>
          <a:xfrm>
            <a:off x="0" y="15007"/>
            <a:ext cx="2994730" cy="461665"/>
          </a:xfrm>
          <a:prstGeom prst="rect">
            <a:avLst/>
          </a:prstGeom>
          <a:noFill/>
        </p:spPr>
        <p:txBody>
          <a:bodyPr wrap="none" lIns="91440" tIns="45720" rIns="91440" bIns="45720">
            <a:spAutoFit/>
          </a:bodyPr>
          <a:lstStyle/>
          <a:p>
            <a:pPr algn="ctr"/>
            <a:r>
              <a:rPr lang="id-ID" sz="2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Profil instansi . . .</a:t>
            </a:r>
            <a:endParaRPr lang="id-ID" sz="2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Rectangle 4"/>
          <p:cNvSpPr/>
          <p:nvPr/>
        </p:nvSpPr>
        <p:spPr>
          <a:xfrm>
            <a:off x="1547664" y="620688"/>
            <a:ext cx="5917004" cy="707886"/>
          </a:xfrm>
          <a:prstGeom prst="rect">
            <a:avLst/>
          </a:prstGeom>
          <a:noFill/>
        </p:spPr>
        <p:txBody>
          <a:bodyPr wrap="none" lIns="91440" tIns="45720" rIns="91440" bIns="45720">
            <a:spAutoFit/>
          </a:bodyPr>
          <a:lstStyle/>
          <a:p>
            <a:pPr algn="ctr"/>
            <a:r>
              <a:rPr lang="id-ID" sz="40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Sejarah Singkat (cont’d)</a:t>
            </a:r>
            <a:endParaRPr lang="id-ID" sz="40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373</TotalTime>
  <Words>1015</Words>
  <Application>Microsoft Office PowerPoint</Application>
  <PresentationFormat>On-screen Show (4:3)</PresentationFormat>
  <Paragraphs>151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Oriel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Mempelajari Cara Kerja ECG di RSIA Hermina Bogor</dc:title>
  <dc:creator>pavilion</dc:creator>
  <cp:lastModifiedBy>pavilion</cp:lastModifiedBy>
  <cp:revision>51</cp:revision>
  <dcterms:created xsi:type="dcterms:W3CDTF">2015-07-23T11:37:22Z</dcterms:created>
  <dcterms:modified xsi:type="dcterms:W3CDTF">2015-07-28T08:28:01Z</dcterms:modified>
</cp:coreProperties>
</file>